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Override PartName="/ppt/embeddings/oleObject8.bin" ContentType="application/vnd.openxmlformats-officedocument.oleObject"/>
  <Override PartName="/ppt/embeddings/oleObject1.bin" ContentType="application/vnd.openxmlformats-officedocument.oleObject"/>
  <Default Extension="xml" ContentType="application/xml"/>
  <Override PartName="/ppt/tableStyles.xml" ContentType="application/vnd.openxmlformats-officedocument.presentationml.tableStyle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embeddings/oleObject7.bin" ContentType="application/vnd.openxmlformats-officedocument.oleObject"/>
  <Override PartName="/docProps/core.xml" ContentType="application/vnd.openxmlformats-package.core-properties+xml"/>
  <Override PartName="/ppt/embeddings/Microsoft_Equation4.bin" ContentType="application/vnd.openxmlformats-officedocument.oleObject"/>
  <Override PartName="/ppt/theme/theme6.xml" ContentType="application/vnd.openxmlformats-officedocument.theme+xml"/>
  <Override PartName="/ppt/handoutMasters/handoutMaster1.xml" ContentType="application/vnd.openxmlformats-officedocument.presentationml.handoutMaster+xml"/>
  <Override PartName="/ppt/slideLayouts/slideLayout15.xml" ContentType="application/vnd.openxmlformats-officedocument.presentationml.slideLayout+xml"/>
  <Default Extension="vml" ContentType="application/vnd.openxmlformats-officedocument.vmlDrawing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embeddings/oleObject6.bin" ContentType="application/vnd.openxmlformats-officedocument.oleObject"/>
  <Override PartName="/ppt/embeddings/Microsoft_Equation3.bin" ContentType="application/vnd.openxmlformats-officedocument.oleObject"/>
  <Override PartName="/ppt/presProps.xml" ContentType="application/vnd.openxmlformats-officedocument.presentationml.presProps+xml"/>
  <Override PartName="/ppt/theme/theme5.xml" ContentType="application/vnd.openxmlformats-officedocument.theme+xml"/>
  <Default Extension="pict" ContentType="image/pict"/>
  <Override PartName="/ppt/slideLayouts/slideLayout14.xml" ContentType="application/vnd.openxmlformats-officedocument.presentationml.slideLayout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Masters/slideMaster6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embeddings/oleObject5.bin" ContentType="application/vnd.openxmlformats-officedocument.oleObject"/>
  <Override PartName="/ppt/embeddings/Microsoft_Equation2.bin" ContentType="application/vnd.openxmlformats-officedocument.oleObject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embeddings/oleObject11.bin" ContentType="application/vnd.openxmlformats-officedocument.oleObject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10.xml" ContentType="application/vnd.openxmlformats-officedocument.presentationml.slide+xml"/>
  <Override PartName="/ppt/embeddings/oleObject4.bin" ContentType="application/vnd.openxmlformats-officedocument.oleObject"/>
  <Default Extension="wmf" ContentType="image/x-wmf"/>
  <Override PartName="/docProps/app.xml" ContentType="application/vnd.openxmlformats-officedocument.extended-properties+xml"/>
  <Override PartName="/ppt/embeddings/Microsoft_Equation1.bin" ContentType="application/vnd.openxmlformats-officedocument.oleObject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embeddings/oleObject10.bin" ContentType="application/vnd.openxmlformats-officedocument.oleObject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slideMasters/slideMaster4.xml" ContentType="application/vnd.openxmlformats-officedocument.presentationml.slideMaster+xml"/>
  <Default Extension="jpeg" ContentType="image/jpeg"/>
  <Override PartName="/ppt/viewProps.xml" ContentType="application/vnd.openxmlformats-officedocument.presentationml.viewProps+xml"/>
  <Override PartName="/ppt/embeddings/oleObject3.bin" ContentType="application/vnd.openxmlformats-officedocument.oleObject"/>
  <Override PartName="/ppt/notesSlides/notesSlide3.xml" ContentType="application/vnd.openxmlformats-officedocument.presentationml.notes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Masters/slideMaster3.xml" ContentType="application/vnd.openxmlformats-officedocument.presentationml.slideMaster+xml"/>
  <Override PartName="/ppt/embeddings/oleObject9.bin" ContentType="application/vnd.openxmlformats-officedocument.oleObject"/>
  <Override PartName="/ppt/embeddings/oleObject2.bin" ContentType="application/vnd.openxmlformats-officedocument.oleObject"/>
  <Override PartName="/ppt/theme/theme8.xml" ContentType="application/vnd.openxmlformats-officedocument.theme+xml"/>
  <Override PartName="/ppt/notesSlides/notesSlide2.xml" ContentType="application/vnd.openxmlformats-officedocument.presentationml.notesSlide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Default Extension="gif" ContentType="image/gif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Layouts/slideLayout6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trictFirstAndLastChars="0" saveSubsetFonts="1" autoCompressPictures="0">
  <p:sldMasterIdLst>
    <p:sldMasterId id="2147483648" r:id="rId1"/>
    <p:sldMasterId id="2147483712" r:id="rId2"/>
    <p:sldMasterId id="2147483715" r:id="rId3"/>
    <p:sldMasterId id="2147483719" r:id="rId4"/>
    <p:sldMasterId id="2147483728" r:id="rId5"/>
    <p:sldMasterId id="2147483733" r:id="rId6"/>
  </p:sldMasterIdLst>
  <p:notesMasterIdLst>
    <p:notesMasterId r:id="rId28"/>
  </p:notesMasterIdLst>
  <p:handoutMasterIdLst>
    <p:handoutMasterId r:id="rId29"/>
  </p:handoutMasterIdLst>
  <p:sldIdLst>
    <p:sldId id="466" r:id="rId7"/>
    <p:sldId id="548" r:id="rId8"/>
    <p:sldId id="416" r:id="rId9"/>
    <p:sldId id="544" r:id="rId10"/>
    <p:sldId id="465" r:id="rId11"/>
    <p:sldId id="475" r:id="rId12"/>
    <p:sldId id="476" r:id="rId13"/>
    <p:sldId id="521" r:id="rId14"/>
    <p:sldId id="545" r:id="rId15"/>
    <p:sldId id="503" r:id="rId16"/>
    <p:sldId id="533" r:id="rId17"/>
    <p:sldId id="520" r:id="rId18"/>
    <p:sldId id="536" r:id="rId19"/>
    <p:sldId id="546" r:id="rId20"/>
    <p:sldId id="547" r:id="rId21"/>
    <p:sldId id="549" r:id="rId22"/>
    <p:sldId id="529" r:id="rId23"/>
    <p:sldId id="531" r:id="rId24"/>
    <p:sldId id="532" r:id="rId25"/>
    <p:sldId id="509" r:id="rId26"/>
    <p:sldId id="519" r:id="rId27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accent2"/>
        </a:solidFill>
        <a:latin typeface="Arial" pitchFamily="-111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accent2"/>
        </a:solidFill>
        <a:latin typeface="Arial" pitchFamily="-111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accent2"/>
        </a:solidFill>
        <a:latin typeface="Arial" pitchFamily="-111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accent2"/>
        </a:solidFill>
        <a:latin typeface="Arial" pitchFamily="-111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accent2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accent2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accent2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accent2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accent2"/>
        </a:solidFill>
        <a:latin typeface="Arial" pitchFamily="-11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schemeClr val="tx1"/>
    </p:penClr>
  </p:showPr>
  <p:clrMru>
    <a:srgbClr val="FFFEFF"/>
    <a:srgbClr val="FFCCFF"/>
    <a:srgbClr val="FF66CC"/>
    <a:srgbClr val="339933"/>
    <a:srgbClr val="969696"/>
    <a:srgbClr val="C0C0C0"/>
    <a:srgbClr val="000099"/>
    <a:srgbClr val="A50021"/>
    <a:srgbClr val="FF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7178" autoAdjust="0"/>
    <p:restoredTop sz="94660"/>
  </p:normalViewPr>
  <p:slideViewPr>
    <p:cSldViewPr snapToGrid="0">
      <p:cViewPr>
        <p:scale>
          <a:sx n="100" d="100"/>
          <a:sy n="100" d="100"/>
        </p:scale>
        <p:origin x="-1048" y="-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-168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ict"/></Relationships>
</file>

<file path=ppt/drawings/_rels/vmlDrawing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wmf"/><Relationship Id="rId12" Type="http://schemas.openxmlformats.org/officeDocument/2006/relationships/image" Target="../media/image35.pict"/><Relationship Id="rId1" Type="http://schemas.openxmlformats.org/officeDocument/2006/relationships/image" Target="../media/image24.pict"/><Relationship Id="rId2" Type="http://schemas.openxmlformats.org/officeDocument/2006/relationships/image" Target="../media/image25.wmf"/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5" Type="http://schemas.openxmlformats.org/officeDocument/2006/relationships/image" Target="../media/image28.wmf"/><Relationship Id="rId6" Type="http://schemas.openxmlformats.org/officeDocument/2006/relationships/image" Target="../media/image29.wmf"/><Relationship Id="rId7" Type="http://schemas.openxmlformats.org/officeDocument/2006/relationships/image" Target="../media/image30.wmf"/><Relationship Id="rId8" Type="http://schemas.openxmlformats.org/officeDocument/2006/relationships/image" Target="../media/image31.wmf"/><Relationship Id="rId9" Type="http://schemas.openxmlformats.org/officeDocument/2006/relationships/image" Target="../media/image32.wmf"/><Relationship Id="rId10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ict"/><Relationship Id="rId2" Type="http://schemas.openxmlformats.org/officeDocument/2006/relationships/image" Target="../media/image42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pitchFamily="-108" charset="0"/>
              </a:defRPr>
            </a:lvl1pPr>
          </a:lstStyle>
          <a:p>
            <a:pPr>
              <a:defRPr/>
            </a:pPr>
            <a:fld id="{0406EF63-7563-C94A-A9A0-F0E757A71A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050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205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205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5" name="Rectangle 205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205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205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pitchFamily="-108" charset="0"/>
              </a:defRPr>
            </a:lvl1pPr>
          </a:lstStyle>
          <a:p>
            <a:pPr>
              <a:defRPr/>
            </a:pPr>
            <a:fld id="{584CFAE8-26B5-6E4F-B6EB-EDD4825181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BB27D5-69D2-3E4B-8F4D-54A3D9216F19}" type="slidenum">
              <a:rPr lang="it-IT">
                <a:latin typeface="Times" pitchFamily="-112" charset="0"/>
              </a:rPr>
              <a:pPr>
                <a:defRPr/>
              </a:pPr>
              <a:t>10</a:t>
            </a:fld>
            <a:endParaRPr lang="it-IT">
              <a:latin typeface="Times" pitchFamily="-112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egnaposto immagin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347" name="Segnaposto note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39940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A54CB9-45F8-CB43-B0ED-939CAA8263F7}" type="slidenum">
              <a:rPr lang="it-IT">
                <a:latin typeface="Times" pitchFamily="1" charset="0"/>
              </a:rPr>
              <a:pPr>
                <a:defRPr/>
              </a:pPr>
              <a:t>11</a:t>
            </a:fld>
            <a:endParaRPr lang="it-IT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egnaposto immagin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2707" name="Segnaposto note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868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37D975-60DC-A54C-A29C-21209DCC271E}" type="slidenum">
              <a:rPr lang="it-IT" smtClean="0">
                <a:latin typeface="Times" pitchFamily="1" charset="0"/>
              </a:rPr>
              <a:pPr>
                <a:defRPr/>
              </a:pPr>
              <a:t>17</a:t>
            </a:fld>
            <a:endParaRPr lang="it-IT" smtClean="0">
              <a:latin typeface="Times" pitchFamily="1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D7D6AB-3A4B-B04F-8CFB-B5DC2F39C1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162C1-5C59-2B4C-8937-B65DE465B2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791200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791200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527DB-57C4-9644-B846-7C9092F5E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olo, testo e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45720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810000" cy="51816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quarter" idx="2"/>
          </p:nvPr>
        </p:nvSpPr>
        <p:spPr>
          <a:xfrm>
            <a:off x="4648200" y="1066800"/>
            <a:ext cx="3810000" cy="25146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contenuto 4"/>
          <p:cNvSpPr>
            <a:spLocks noGrp="1"/>
          </p:cNvSpPr>
          <p:nvPr>
            <p:ph sz="quarter" idx="3"/>
          </p:nvPr>
        </p:nvSpPr>
        <p:spPr>
          <a:xfrm>
            <a:off x="4648200" y="3733800"/>
            <a:ext cx="3810000" cy="25146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1318C-679A-1143-9665-7F41C0112B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45720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810000" cy="51816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1816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A0359-CD6E-5A4E-A867-E7F9CFF32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fourObj" preserve="1">
  <p:cSld name="Titolo e contenu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sz="quarter"/>
          </p:nvPr>
        </p:nvSpPr>
        <p:spPr>
          <a:xfrm>
            <a:off x="1066800" y="457200"/>
            <a:ext cx="7391400" cy="45720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85800" y="1066800"/>
            <a:ext cx="3810000" cy="25146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quarter" idx="2"/>
          </p:nvPr>
        </p:nvSpPr>
        <p:spPr>
          <a:xfrm>
            <a:off x="4648200" y="1066800"/>
            <a:ext cx="3810000" cy="25146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contenuto 4"/>
          <p:cNvSpPr>
            <a:spLocks noGrp="1"/>
          </p:cNvSpPr>
          <p:nvPr>
            <p:ph sz="quarter" idx="3"/>
          </p:nvPr>
        </p:nvSpPr>
        <p:spPr>
          <a:xfrm>
            <a:off x="685800" y="3733800"/>
            <a:ext cx="3810000" cy="25146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8200" y="3733800"/>
            <a:ext cx="3810000" cy="25146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DF26B-5AE9-DC48-B430-C5887D3036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4"/>
          <p:cNvSpPr>
            <a:spLocks noGrp="1"/>
          </p:cNvSpPr>
          <p:nvPr>
            <p:ph type="dt" sz="half" idx="10"/>
          </p:nvPr>
        </p:nvSpPr>
        <p:spPr>
          <a:xfrm>
            <a:off x="0" y="6438900"/>
            <a:ext cx="4673600" cy="4191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 sz="2000">
                <a:solidFill>
                  <a:srgbClr val="087BA5"/>
                </a:solidFill>
              </a:rPr>
              <a:t>JCOMM-4 Workshop, </a:t>
            </a:r>
            <a:r>
              <a:rPr lang="it-IT" sz="2000" err="1">
                <a:solidFill>
                  <a:srgbClr val="087BA5"/>
                </a:solidFill>
              </a:rPr>
              <a:t>Yeosu</a:t>
            </a:r>
            <a:r>
              <a:rPr lang="it-IT" sz="2000">
                <a:solidFill>
                  <a:srgbClr val="087BA5"/>
                </a:solidFill>
              </a:rPr>
              <a:t>, </a:t>
            </a:r>
            <a:r>
              <a:rPr lang="it-IT" sz="2000" err="1">
                <a:solidFill>
                  <a:srgbClr val="087BA5"/>
                </a:solidFill>
              </a:rPr>
              <a:t>Korea</a:t>
            </a:r>
            <a:endParaRPr lang="en-US" sz="2000">
              <a:solidFill>
                <a:srgbClr val="087BA5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0" y="6438900"/>
            <a:ext cx="3771900" cy="355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EuroGOOS Conference, Exeter, 2008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0" y="6438900"/>
            <a:ext cx="3771900" cy="355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EuroGOOS Conference, Exeter, 2008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0" y="6438900"/>
            <a:ext cx="3771900" cy="355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 sz="2000">
                <a:solidFill>
                  <a:srgbClr val="087BA5"/>
                </a:solidFill>
              </a:rPr>
              <a:t>EuroGOOS Conference, Exeter, 2008</a:t>
            </a:r>
            <a:endParaRPr lang="en-US" sz="2000">
              <a:solidFill>
                <a:srgbClr val="087BA5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0" y="6438900"/>
            <a:ext cx="3771900" cy="355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 sz="2000">
                <a:solidFill>
                  <a:srgbClr val="087BA5"/>
                </a:solidFill>
              </a:rPr>
              <a:t>EuroGOOS Conference, Exeter, 2008</a:t>
            </a:r>
            <a:endParaRPr lang="en-US" sz="2000">
              <a:solidFill>
                <a:srgbClr val="087BA5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79875-1F85-EF4E-8275-E525792E3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AndTwoObj">
  <p:cSld name="Titolo, contenuto e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688" y="47625"/>
            <a:ext cx="6097587" cy="83820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contenut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47800"/>
            <a:ext cx="77724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34200" y="6553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3530D1A5-4EEA-C947-B903-6B195589EF9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A25FA-0A11-6747-9C29-750010966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B4FC-8F4C-B147-B1D9-C201DFDDE7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1DBF3-BB95-5740-8B17-F883FC2BE3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03E96-2506-CA49-9F51-E925322B12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6418F-21B2-294D-B081-A0947CBD47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02531-2E22-974D-BC6C-1DBFFA66A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8ED51-AA44-8E4B-B262-ED5BB96172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3.xml"/><Relationship Id="rId5" Type="http://schemas.openxmlformats.org/officeDocument/2006/relationships/image" Target="../media/image3.wmf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1" Type="http://schemas.openxmlformats.org/officeDocument/2006/relationships/theme" Target="../theme/theme4.xml"/><Relationship Id="rId2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4" Type="http://schemas.openxmlformats.org/officeDocument/2006/relationships/image" Target="../media/image10.wmf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6.xml"/><Relationship Id="rId5" Type="http://schemas.openxmlformats.org/officeDocument/2006/relationships/image" Target="../media/image11.wmf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381000" y="381000"/>
            <a:ext cx="8305800" cy="59436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it-IT" sz="2400" b="0">
              <a:latin typeface="Times" pitchFamily="-108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457200"/>
            <a:ext cx="7391400" cy="457200"/>
          </a:xfrm>
          <a:prstGeom prst="rect">
            <a:avLst/>
          </a:prstGeom>
          <a:noFill/>
          <a:ln w="9525">
            <a:solidFill>
              <a:srgbClr val="FFCC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99"/>
                </a:solidFill>
                <a:latin typeface="Arial" pitchFamily="-108" charset="0"/>
              </a:defRPr>
            </a:lvl1pPr>
          </a:lstStyle>
          <a:p>
            <a:pPr>
              <a:defRPr/>
            </a:pPr>
            <a:fld id="{B3902ACE-37B7-B148-8CBD-90D2DBA2B1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99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99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99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99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99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99"/>
          </a:solidFill>
          <a:latin typeface="Arial" pitchFamily="-10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99"/>
          </a:solidFill>
          <a:latin typeface="Arial" pitchFamily="-10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99"/>
          </a:solidFill>
          <a:latin typeface="Arial" pitchFamily="-10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99"/>
          </a:solidFill>
          <a:latin typeface="Arial" pitchFamily="-108" charset="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Font typeface="Wingdings" pitchFamily="-111" charset="2"/>
        <a:buChar char="m"/>
        <a:defRPr sz="20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08" charset="-128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8" charset="-128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ＭＳ Ｐゴシック" pitchFamily="-108" charset="-128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08" charset="-128"/>
        </a:defRPr>
      </a:lvl5pPr>
      <a:lvl6pPr marL="2514600" indent="-228600" algn="just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08" charset="-128"/>
        </a:defRPr>
      </a:lvl6pPr>
      <a:lvl7pPr marL="2971800" indent="-228600" algn="just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08" charset="-128"/>
        </a:defRPr>
      </a:lvl7pPr>
      <a:lvl8pPr marL="3429000" indent="-228600" algn="just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08" charset="-128"/>
        </a:defRPr>
      </a:lvl8pPr>
      <a:lvl9pPr marL="3886200" indent="-228600" algn="just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08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187450" y="-17463"/>
            <a:ext cx="7777163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1741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925" y="65674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700" b="1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44176C30-4C2A-2344-AC4F-DB916E13DF2D}" type="datetime1">
              <a:rPr lang="fr-FR"/>
              <a:pPr>
                <a:defRPr/>
              </a:pPr>
              <a:t>8/6/13</a:t>
            </a:fld>
            <a:r>
              <a:rPr lang="fr-FR" dirty="0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Arial" pitchFamily="34" charset="0"/>
          <a:ea typeface="ＭＳ Ｐゴシック" pitchFamily="-1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34" charset="0"/>
          <a:ea typeface="ＭＳ Ｐゴシック" pitchFamily="-1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34" charset="0"/>
          <a:ea typeface="ＭＳ Ｐゴシック" pitchFamily="-1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34" charset="0"/>
          <a:ea typeface="ＭＳ Ｐゴシック" pitchFamily="-1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34" charset="0"/>
          <a:ea typeface="ＭＳ Ｐゴシック" pitchFamily="-1" charset="-128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0"/>
            <a:ext cx="42672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65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66688" y="47625"/>
            <a:ext cx="60975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Fare clic per modificare lo stile del titolo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8" r:id="rId2"/>
    <p:sldLayoutId id="2147483727" r:id="rId3"/>
  </p:sldLayoutIdLst>
  <p:transition/>
  <p:timing>
    <p:tnLst>
      <p:par>
        <p:cTn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  <a:ea typeface="ＭＳ Ｐゴシック" pitchFamily="-106" charset="-128"/>
          <a:cs typeface="ＭＳ Ｐゴシック" pitchFamily="-106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  <a:ea typeface="ＭＳ Ｐゴシック" pitchFamily="-109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ea typeface="ＭＳ Ｐゴシック" pitchFamily="-109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  <a:ea typeface="ＭＳ Ｐゴシック" pitchFamily="-109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pitchFamily="-109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pitchFamily="-109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pitchFamily="-109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pitchFamily="-109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pitchFamily="-109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1028" name="Picture 8" descr="Logo PARFAMAR orizzontal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543800" y="6169025"/>
            <a:ext cx="1338263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ttore 1 8"/>
          <p:cNvCxnSpPr/>
          <p:nvPr userDrawn="1"/>
        </p:nvCxnSpPr>
        <p:spPr>
          <a:xfrm>
            <a:off x="720725" y="9810750"/>
            <a:ext cx="137033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2" descr="G:\Logo_originale_trasparente_.gif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3057188" y="9902825"/>
            <a:ext cx="1417637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 descr="logo_tessa_full_trasp_M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49288" y="9812338"/>
            <a:ext cx="4294187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Connettore 1 11"/>
          <p:cNvCxnSpPr/>
          <p:nvPr userDrawn="1"/>
        </p:nvCxnSpPr>
        <p:spPr>
          <a:xfrm>
            <a:off x="873125" y="9963150"/>
            <a:ext cx="137033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2" descr="G:\Logo_originale_trasparente_.gif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3209588" y="10055225"/>
            <a:ext cx="1417637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7" descr="logo_tessa_full_trasp_M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801688" y="9964738"/>
            <a:ext cx="4294187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Immagine 12" descr="logo_LINKS_alta risoluzione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6007100"/>
            <a:ext cx="124142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3505200" y="6172200"/>
            <a:ext cx="5603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Connettore 1 18"/>
          <p:cNvCxnSpPr/>
          <p:nvPr userDrawn="1"/>
        </p:nvCxnSpPr>
        <p:spPr>
          <a:xfrm>
            <a:off x="1025525" y="10115550"/>
            <a:ext cx="137033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/>
          <p:cNvCxnSpPr/>
          <p:nvPr userDrawn="1"/>
        </p:nvCxnSpPr>
        <p:spPr>
          <a:xfrm>
            <a:off x="0" y="6096000"/>
            <a:ext cx="9144000" cy="15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9" name="Immagine 17" descr="Logo CMCC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1524000" y="6248400"/>
            <a:ext cx="15335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0"/>
            <a:ext cx="42672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65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66688" y="47625"/>
            <a:ext cx="60975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Fare clic per modificare lo stile del titolo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1" r:id="rId2"/>
  </p:sldLayoutIdLst>
  <p:transition/>
  <p:timing>
    <p:tnLst>
      <p:par>
        <p:cTn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  <a:ea typeface="ＭＳ Ｐゴシック" pitchFamily="-106" charset="-128"/>
          <a:cs typeface="ＭＳ Ｐゴシック" pitchFamily="-106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pitchFamily="-109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  <a:ea typeface="ＭＳ Ｐゴシック" pitchFamily="-109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ea typeface="ＭＳ Ｐゴシック" pitchFamily="-109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  <a:ea typeface="ＭＳ Ｐゴシック" pitchFamily="-109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pitchFamily="-109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pitchFamily="-109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pitchFamily="-109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pitchFamily="-109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pitchFamily="-109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0"/>
            <a:ext cx="42672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6688" y="47625"/>
            <a:ext cx="60975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Fare clic per modificare lo stile del titolo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FF3399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oleObject" Target="../embeddings/oleObject8.bin"/><Relationship Id="rId13" Type="http://schemas.openxmlformats.org/officeDocument/2006/relationships/oleObject" Target="../embeddings/oleObject9.bin"/><Relationship Id="rId14" Type="http://schemas.openxmlformats.org/officeDocument/2006/relationships/oleObject" Target="../embeddings/oleObject10.bin"/><Relationship Id="rId15" Type="http://schemas.openxmlformats.org/officeDocument/2006/relationships/oleObject" Target="../embeddings/oleObject11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Microsoft_Equation3.bin"/><Relationship Id="rId5" Type="http://schemas.openxmlformats.org/officeDocument/2006/relationships/oleObject" Target="../embeddings/oleObject1.bin"/><Relationship Id="rId6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8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0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oleObject" Target="!OLE_LINK1" TargetMode="External"/><Relationship Id="rId5" Type="http://schemas.openxmlformats.org/officeDocument/2006/relationships/oleObject" Target="../embeddings/Microsoft_Equation4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oleObject" Target="../embeddings/Microsoft_Equation2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olo 1"/>
          <p:cNvSpPr>
            <a:spLocks noGrp="1"/>
          </p:cNvSpPr>
          <p:nvPr>
            <p:ph type="ctrTitle"/>
          </p:nvPr>
        </p:nvSpPr>
        <p:spPr>
          <a:xfrm>
            <a:off x="452547" y="394179"/>
            <a:ext cx="8005653" cy="3343229"/>
          </a:xfrm>
        </p:spPr>
        <p:txBody>
          <a:bodyPr/>
          <a:lstStyle/>
          <a:p>
            <a:pPr algn="ctr"/>
            <a:r>
              <a:rPr lang="fr-FR" b="1" dirty="0" err="1" smtClean="0"/>
              <a:t>Ocean</a:t>
            </a:r>
            <a:r>
              <a:rPr lang="fr-FR" b="1" dirty="0" smtClean="0"/>
              <a:t> </a:t>
            </a:r>
            <a:r>
              <a:rPr lang="fr-FR" b="1" dirty="0" err="1" smtClean="0"/>
              <a:t>Predictions</a:t>
            </a:r>
            <a:r>
              <a:rPr lang="fr-FR" b="1" dirty="0" smtClean="0"/>
              <a:t> and </a:t>
            </a:r>
            <a:r>
              <a:rPr lang="fr-FR" b="1" dirty="0" err="1" smtClean="0"/>
              <a:t>uncertainty</a:t>
            </a:r>
            <a:r>
              <a:rPr lang="fr-FR" b="1" dirty="0" smtClean="0"/>
              <a:t> </a:t>
            </a:r>
            <a:r>
              <a:rPr lang="fr-FR" b="1" dirty="0" err="1" smtClean="0"/>
              <a:t>estimates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/>
            </a:r>
            <a:b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</a:br>
            <a: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  <a:t>Nadia Pinardi</a:t>
            </a:r>
            <a:b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</a:br>
            <a: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  <a:t>University of Bologna</a:t>
            </a:r>
            <a:b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</a:br>
            <a: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  <a:t>and</a:t>
            </a:r>
            <a:b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</a:br>
            <a:r>
              <a:rPr lang="en-US" sz="2000" dirty="0" err="1" smtClean="0">
                <a:ea typeface="ＭＳ Ｐゴシック" pitchFamily="-111" charset="-128"/>
                <a:cs typeface="ＭＳ Ｐゴシック" pitchFamily="-111" charset="-128"/>
              </a:rPr>
              <a:t>Istituto</a:t>
            </a:r>
            <a: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000" dirty="0" err="1" smtClean="0">
                <a:ea typeface="ＭＳ Ｐゴシック" pitchFamily="-111" charset="-128"/>
                <a:cs typeface="ＭＳ Ｐゴシック" pitchFamily="-111" charset="-128"/>
              </a:rPr>
              <a:t>Nazionale</a:t>
            </a:r>
            <a: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000" dirty="0" err="1" smtClean="0">
                <a:ea typeface="ＭＳ Ｐゴシック" pitchFamily="-111" charset="-128"/>
                <a:cs typeface="ＭＳ Ｐゴシック" pitchFamily="-111" charset="-128"/>
              </a:rPr>
              <a:t>di</a:t>
            </a:r>
            <a: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000" dirty="0" err="1" smtClean="0">
                <a:ea typeface="ＭＳ Ｐゴシック" pitchFamily="-111" charset="-128"/>
                <a:cs typeface="ＭＳ Ｐゴシック" pitchFamily="-111" charset="-128"/>
              </a:rPr>
              <a:t>Geofisica</a:t>
            </a:r>
            <a: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000" dirty="0" err="1" smtClean="0">
                <a:ea typeface="ＭＳ Ｐゴシック" pitchFamily="-111" charset="-128"/>
                <a:cs typeface="ＭＳ Ｐゴシック" pitchFamily="-111" charset="-128"/>
              </a:rPr>
              <a:t>e</a:t>
            </a:r>
            <a: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000" dirty="0" err="1" smtClean="0">
                <a:ea typeface="ＭＳ Ｐゴシック" pitchFamily="-111" charset="-128"/>
                <a:cs typeface="ＭＳ Ｐゴシック" pitchFamily="-111" charset="-128"/>
              </a:rPr>
              <a:t>Vulcanologia</a:t>
            </a:r>
            <a: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  <a:t/>
            </a:r>
            <a:b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</a:br>
            <a:endParaRPr lang="en-US" sz="2000" dirty="0" smtClean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9459" name="Segnaposto contenuto 2"/>
          <p:cNvSpPr>
            <a:spLocks noGrp="1"/>
          </p:cNvSpPr>
          <p:nvPr>
            <p:ph type="subTitle" idx="1"/>
          </p:nvPr>
        </p:nvSpPr>
        <p:spPr>
          <a:xfrm>
            <a:off x="481743" y="3759200"/>
            <a:ext cx="8160441" cy="2875870"/>
          </a:xfrm>
        </p:spPr>
        <p:txBody>
          <a:bodyPr/>
          <a:lstStyle/>
          <a:p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SUMMARY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The prediction/forecasting problem concepts and historical notes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 Ocean forecasting at work: the Mediterranean Sea</a:t>
            </a:r>
            <a:endParaRPr lang="en-US" sz="24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The uncertainty in winds projects 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on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 the ocean </a:t>
            </a:r>
            <a:r>
              <a:rPr lang="en-US" sz="2400" dirty="0" err="1" smtClean="0">
                <a:ea typeface="ＭＳ Ｐゴシック" pitchFamily="-111" charset="-128"/>
                <a:cs typeface="ＭＳ Ｐゴシック" pitchFamily="-111" charset="-128"/>
              </a:rPr>
              <a:t>mesoscales</a:t>
            </a:r>
            <a:endParaRPr lang="en-US" sz="24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dirty="0" smtClean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9460" name="Segnaposto numero diapositiva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DD58490-7EAF-9749-97E4-F2A86632BB80}" type="slidenum">
              <a:rPr lang="en-US" smtClean="0">
                <a:latin typeface="Arial" pitchFamily="-111" charset="0"/>
              </a:rPr>
              <a:pPr/>
              <a:t>1</a:t>
            </a:fld>
            <a:endParaRPr lang="en-US" smtClean="0">
              <a:latin typeface="Arial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23" name="Rectangle 3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6400801" cy="914400"/>
          </a:xfrm>
        </p:spPr>
        <p:txBody>
          <a:bodyPr/>
          <a:lstStyle/>
          <a:p>
            <a:pPr algn="ctr">
              <a:defRPr/>
            </a:pPr>
            <a:r>
              <a:rPr lang="en-US" sz="2800" dirty="0" smtClean="0">
                <a:ea typeface="ＭＳ Ｐゴシック" pitchFamily="-65" charset="-128"/>
                <a:cs typeface="ＭＳ Ｐゴシック" pitchFamily="-65" charset="-128"/>
              </a:rPr>
              <a:t>The near real time observing system components</a:t>
            </a:r>
            <a:endParaRPr lang="en-US" sz="2800" dirty="0"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3011" name="Line 5"/>
          <p:cNvSpPr>
            <a:spLocks noChangeShapeType="1"/>
          </p:cNvSpPr>
          <p:nvPr/>
        </p:nvSpPr>
        <p:spPr bwMode="auto">
          <a:xfrm>
            <a:off x="5268913" y="5226050"/>
            <a:ext cx="5365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 smtClean="0">
              <a:solidFill>
                <a:srgbClr val="087BA5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012" name="Line 6"/>
          <p:cNvSpPr>
            <a:spLocks noChangeShapeType="1"/>
          </p:cNvSpPr>
          <p:nvPr/>
        </p:nvSpPr>
        <p:spPr bwMode="auto">
          <a:xfrm>
            <a:off x="7345363" y="5211763"/>
            <a:ext cx="53657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 smtClean="0">
              <a:solidFill>
                <a:srgbClr val="087BA5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013" name="Text Box 8"/>
          <p:cNvSpPr txBox="1">
            <a:spLocks noChangeArrowheads="1"/>
          </p:cNvSpPr>
          <p:nvPr/>
        </p:nvSpPr>
        <p:spPr bwMode="auto">
          <a:xfrm>
            <a:off x="5800725" y="5003800"/>
            <a:ext cx="917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 eaLnBrk="1" hangingPunct="1">
              <a:spcBef>
                <a:spcPct val="20000"/>
              </a:spcBef>
              <a:buFont typeface="Times" charset="0"/>
              <a:buNone/>
            </a:pPr>
            <a:r>
              <a:rPr lang="en-US" sz="2000" b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SOOP</a:t>
            </a:r>
          </a:p>
        </p:txBody>
      </p:sp>
      <p:sp>
        <p:nvSpPr>
          <p:cNvPr id="43014" name="Text Box 9"/>
          <p:cNvSpPr txBox="1">
            <a:spLocks noChangeArrowheads="1"/>
          </p:cNvSpPr>
          <p:nvPr/>
        </p:nvSpPr>
        <p:spPr bwMode="auto">
          <a:xfrm>
            <a:off x="7889875" y="4989513"/>
            <a:ext cx="931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 eaLnBrk="1" hangingPunct="1">
              <a:spcBef>
                <a:spcPct val="20000"/>
              </a:spcBef>
              <a:buFont typeface="Times" charset="0"/>
              <a:buNone/>
            </a:pPr>
            <a:r>
              <a:rPr lang="en-US" sz="2000" b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ARGO</a:t>
            </a:r>
          </a:p>
        </p:txBody>
      </p:sp>
      <p:sp>
        <p:nvSpPr>
          <p:cNvPr id="43015" name="CasellaDiTesto 15"/>
          <p:cNvSpPr txBox="1">
            <a:spLocks noChangeArrowheads="1"/>
          </p:cNvSpPr>
          <p:nvPr/>
        </p:nvSpPr>
        <p:spPr bwMode="auto">
          <a:xfrm>
            <a:off x="5959475" y="1846263"/>
            <a:ext cx="22526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coverage for the </a:t>
            </a:r>
          </a:p>
          <a:p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2008-2011 period</a:t>
            </a:r>
            <a:endParaRPr lang="it-IT" sz="2000" dirty="0" smtClean="0">
              <a:solidFill>
                <a:srgbClr val="087BA5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3016" name="Immagine 16" descr="movie_sst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8" y="4294188"/>
            <a:ext cx="4249737" cy="249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7" name="CasellaDiTesto 17"/>
          <p:cNvSpPr txBox="1">
            <a:spLocks noChangeArrowheads="1"/>
          </p:cNvSpPr>
          <p:nvPr/>
        </p:nvSpPr>
        <p:spPr bwMode="auto">
          <a:xfrm>
            <a:off x="266700" y="3886200"/>
            <a:ext cx="3276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Multi-sensor daily OI SST </a:t>
            </a:r>
            <a:endParaRPr lang="it-IT" sz="2000" smtClean="0">
              <a:solidFill>
                <a:srgbClr val="087BA5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3018" name="Immagine 18" descr="ARGOXBT20092011.jpg"/>
          <p:cNvPicPr>
            <a:picLocks noChangeAspect="1"/>
          </p:cNvPicPr>
          <p:nvPr/>
        </p:nvPicPr>
        <p:blipFill>
          <a:blip r:embed="rId4"/>
          <a:srcRect l="8110" t="20863" r="6985" b="20618"/>
          <a:stretch>
            <a:fillRect/>
          </a:stretch>
        </p:blipFill>
        <p:spPr bwMode="auto">
          <a:xfrm>
            <a:off x="4470400" y="2543175"/>
            <a:ext cx="4673600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Immagine 19" descr="sla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328550"/>
            <a:ext cx="4386263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asellaDiTesto 17"/>
          <p:cNvSpPr txBox="1">
            <a:spLocks noChangeArrowheads="1"/>
          </p:cNvSpPr>
          <p:nvPr/>
        </p:nvSpPr>
        <p:spPr bwMode="auto">
          <a:xfrm>
            <a:off x="177539" y="1041400"/>
            <a:ext cx="4318535" cy="400110"/>
          </a:xfrm>
          <a:prstGeom prst="rect">
            <a:avLst/>
          </a:prstGeom>
          <a:solidFill>
            <a:srgbClr val="FFFE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Multisatellite</a:t>
            </a:r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along track sea level</a:t>
            </a:r>
            <a:endParaRPr lang="it-IT" sz="2000" dirty="0" smtClean="0">
              <a:solidFill>
                <a:srgbClr val="087BA5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3175" y="47625"/>
            <a:ext cx="7191375" cy="663575"/>
          </a:xfrm>
        </p:spPr>
        <p:txBody>
          <a:bodyPr/>
          <a:lstStyle/>
          <a:p>
            <a:pPr>
              <a:defRPr/>
            </a:pPr>
            <a:r>
              <a:rPr lang="it-IT" sz="2800" b="1" dirty="0" smtClean="0">
                <a:ea typeface="ＭＳ Ｐゴシック" pitchFamily="-109" charset="-128"/>
                <a:cs typeface="ＭＳ Ｐゴシック" pitchFamily="-109" charset="-128"/>
              </a:rPr>
              <a:t>The </a:t>
            </a:r>
            <a:r>
              <a:rPr lang="it-IT" sz="2800" b="1" dirty="0" err="1" smtClean="0">
                <a:ea typeface="ＭＳ Ｐゴシック" pitchFamily="-109" charset="-128"/>
                <a:cs typeface="ＭＳ Ｐゴシック" pitchFamily="-109" charset="-128"/>
              </a:rPr>
              <a:t>diagnostic</a:t>
            </a:r>
            <a:r>
              <a:rPr lang="it-IT" sz="2800" b="1" dirty="0" smtClean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it-IT" sz="2800" b="1" dirty="0" err="1" smtClean="0">
                <a:ea typeface="ＭＳ Ｐゴシック" pitchFamily="-109" charset="-128"/>
                <a:cs typeface="ＭＳ Ｐゴシック" pitchFamily="-109" charset="-128"/>
              </a:rPr>
              <a:t>component</a:t>
            </a:r>
            <a:r>
              <a:rPr lang="it-IT" sz="2800" b="1" dirty="0" smtClean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it-IT" sz="2800" b="1" dirty="0" err="1" smtClean="0">
                <a:ea typeface="ＭＳ Ｐゴシック" pitchFamily="-109" charset="-128"/>
                <a:cs typeface="ＭＳ Ｐゴシック" pitchFamily="-109" charset="-128"/>
              </a:rPr>
              <a:t>today</a:t>
            </a:r>
            <a:endParaRPr lang="it-IT" sz="2800" b="1" dirty="0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56335" name="Rectangle 6"/>
          <p:cNvSpPr txBox="1">
            <a:spLocks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1" hangingPunct="1"/>
            <a:fld id="{3FA87C5F-98B9-5044-AE75-A32F021401F2}" type="slidenum">
              <a:rPr lang="it-IT" sz="1400" b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pPr algn="r" eaLnBrk="1" hangingPunct="1"/>
              <a:t>11</a:t>
            </a:fld>
            <a:endParaRPr lang="it-IT" sz="1400" b="0" smtClean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336" name="Rectangle 5"/>
          <p:cNvSpPr>
            <a:spLocks noChangeArrowheads="1"/>
          </p:cNvSpPr>
          <p:nvPr/>
        </p:nvSpPr>
        <p:spPr bwMode="auto">
          <a:xfrm>
            <a:off x="0" y="681038"/>
            <a:ext cx="8318500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Method is </a:t>
            </a:r>
            <a:r>
              <a:rPr lang="en-US" sz="2000" dirty="0" err="1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variational</a:t>
            </a:r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so-called 3DVAR 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</a:t>
            </a:r>
            <a:r>
              <a:rPr lang="en-US" sz="2000" dirty="0" err="1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Dobricic</a:t>
            </a:r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Pinardi, 2008)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 cost function, </a:t>
            </a:r>
            <a:r>
              <a:rPr lang="en-US" sz="2000" dirty="0" err="1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linearized</a:t>
            </a:r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around the background state, 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is minimized:</a:t>
            </a:r>
          </a:p>
        </p:txBody>
      </p:sp>
      <p:graphicFrame>
        <p:nvGraphicFramePr>
          <p:cNvPr id="56322" name="Object 6"/>
          <p:cNvGraphicFramePr>
            <a:graphicFrameLocks noChangeAspect="1"/>
          </p:cNvGraphicFramePr>
          <p:nvPr/>
        </p:nvGraphicFramePr>
        <p:xfrm>
          <a:off x="334963" y="2063750"/>
          <a:ext cx="6943725" cy="720725"/>
        </p:xfrm>
        <a:graphic>
          <a:graphicData uri="http://schemas.openxmlformats.org/presentationml/2006/ole">
            <p:oleObj spid="_x0000_s155650" name="Equation" r:id="rId4" imgW="2971800" imgH="368300" progId="Equation.3">
              <p:embed/>
            </p:oleObj>
          </a:graphicData>
        </a:graphic>
      </p:graphicFrame>
      <p:graphicFrame>
        <p:nvGraphicFramePr>
          <p:cNvPr id="56323" name="Object 8"/>
          <p:cNvGraphicFramePr>
            <a:graphicFrameLocks noChangeAspect="1"/>
          </p:cNvGraphicFramePr>
          <p:nvPr/>
        </p:nvGraphicFramePr>
        <p:xfrm>
          <a:off x="3990975" y="2924175"/>
          <a:ext cx="2308225" cy="581025"/>
        </p:xfrm>
        <a:graphic>
          <a:graphicData uri="http://schemas.openxmlformats.org/presentationml/2006/ole">
            <p:oleObj spid="_x0000_s155651" name="Equation" r:id="rId5" imgW="990600" imgH="228600" progId="">
              <p:embed/>
            </p:oleObj>
          </a:graphicData>
        </a:graphic>
      </p:graphicFrame>
      <p:sp>
        <p:nvSpPr>
          <p:cNvPr id="56337" name="Rectangle 10"/>
          <p:cNvSpPr>
            <a:spLocks noChangeArrowheads="1"/>
          </p:cNvSpPr>
          <p:nvPr/>
        </p:nvSpPr>
        <p:spPr bwMode="auto">
          <a:xfrm>
            <a:off x="90488" y="3643313"/>
            <a:ext cx="7816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Preconditioning is done using a control vector v defined by:</a:t>
            </a:r>
          </a:p>
        </p:txBody>
      </p:sp>
      <p:graphicFrame>
        <p:nvGraphicFramePr>
          <p:cNvPr id="56324" name="Object 11"/>
          <p:cNvGraphicFramePr>
            <a:graphicFrameLocks noChangeAspect="1"/>
          </p:cNvGraphicFramePr>
          <p:nvPr/>
        </p:nvGraphicFramePr>
        <p:xfrm>
          <a:off x="4067175" y="4149725"/>
          <a:ext cx="1544638" cy="525463"/>
        </p:xfrm>
        <a:graphic>
          <a:graphicData uri="http://schemas.openxmlformats.org/presentationml/2006/ole">
            <p:oleObj spid="_x0000_s155652" name="Equazione" r:id="rId6" imgW="596880" imgH="203040" progId="">
              <p:embed/>
            </p:oleObj>
          </a:graphicData>
        </a:graphic>
      </p:graphicFrame>
      <p:sp>
        <p:nvSpPr>
          <p:cNvPr id="56338" name="Rectangle 14"/>
          <p:cNvSpPr>
            <a:spLocks noChangeArrowheads="1"/>
          </p:cNvSpPr>
          <p:nvPr/>
        </p:nvSpPr>
        <p:spPr bwMode="auto">
          <a:xfrm>
            <a:off x="322263" y="4797425"/>
            <a:ext cx="6156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is modelled as a sequence of linear operators:</a:t>
            </a:r>
          </a:p>
        </p:txBody>
      </p:sp>
      <p:graphicFrame>
        <p:nvGraphicFramePr>
          <p:cNvPr id="56325" name="Object 15"/>
          <p:cNvGraphicFramePr>
            <a:graphicFrameLocks noChangeAspect="1"/>
          </p:cNvGraphicFramePr>
          <p:nvPr/>
        </p:nvGraphicFramePr>
        <p:xfrm>
          <a:off x="203200" y="4799013"/>
          <a:ext cx="401638" cy="433387"/>
        </p:xfrm>
        <a:graphic>
          <a:graphicData uri="http://schemas.openxmlformats.org/presentationml/2006/ole">
            <p:oleObj spid="_x0000_s155653" name="Equazione" r:id="rId7" imgW="164880" imgH="177480" progId="">
              <p:embed/>
            </p:oleObj>
          </a:graphicData>
        </a:graphic>
      </p:graphicFrame>
      <p:graphicFrame>
        <p:nvGraphicFramePr>
          <p:cNvPr id="56326" name="Object 42"/>
          <p:cNvGraphicFramePr>
            <a:graphicFrameLocks noChangeAspect="1"/>
          </p:cNvGraphicFramePr>
          <p:nvPr/>
        </p:nvGraphicFramePr>
        <p:xfrm>
          <a:off x="957263" y="5297488"/>
          <a:ext cx="409575" cy="431800"/>
        </p:xfrm>
        <a:graphic>
          <a:graphicData uri="http://schemas.openxmlformats.org/presentationml/2006/ole">
            <p:oleObj spid="_x0000_s155654" name="Equation" r:id="rId8" imgW="215640" imgH="228600" progId="">
              <p:embed/>
            </p:oleObj>
          </a:graphicData>
        </a:graphic>
      </p:graphicFrame>
      <p:sp>
        <p:nvSpPr>
          <p:cNvPr id="56339" name="Rectangle 48"/>
          <p:cNvSpPr>
            <a:spLocks noChangeArrowheads="1"/>
          </p:cNvSpPr>
          <p:nvPr/>
        </p:nvSpPr>
        <p:spPr bwMode="auto">
          <a:xfrm>
            <a:off x="1317625" y="5291138"/>
            <a:ext cx="2170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 Vertical EOFs.</a:t>
            </a:r>
          </a:p>
        </p:txBody>
      </p:sp>
      <p:graphicFrame>
        <p:nvGraphicFramePr>
          <p:cNvPr id="56327" name="Object 49"/>
          <p:cNvGraphicFramePr>
            <a:graphicFrameLocks noChangeAspect="1"/>
          </p:cNvGraphicFramePr>
          <p:nvPr/>
        </p:nvGraphicFramePr>
        <p:xfrm>
          <a:off x="912813" y="5786438"/>
          <a:ext cx="433387" cy="407987"/>
        </p:xfrm>
        <a:graphic>
          <a:graphicData uri="http://schemas.openxmlformats.org/presentationml/2006/ole">
            <p:oleObj spid="_x0000_s155655" name="Equation" r:id="rId9" imgW="228600" imgH="215640" progId="">
              <p:embed/>
            </p:oleObj>
          </a:graphicData>
        </a:graphic>
      </p:graphicFrame>
      <p:sp>
        <p:nvSpPr>
          <p:cNvPr id="56340" name="Rectangle 50"/>
          <p:cNvSpPr>
            <a:spLocks noChangeArrowheads="1"/>
          </p:cNvSpPr>
          <p:nvPr/>
        </p:nvSpPr>
        <p:spPr bwMode="auto">
          <a:xfrm>
            <a:off x="995363" y="5803900"/>
            <a:ext cx="38877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Horizontal covariances.</a:t>
            </a:r>
          </a:p>
        </p:txBody>
      </p:sp>
      <p:graphicFrame>
        <p:nvGraphicFramePr>
          <p:cNvPr id="56328" name="Object 51"/>
          <p:cNvGraphicFramePr>
            <a:graphicFrameLocks noChangeAspect="1"/>
          </p:cNvGraphicFramePr>
          <p:nvPr/>
        </p:nvGraphicFramePr>
        <p:xfrm>
          <a:off x="950913" y="6332538"/>
          <a:ext cx="385762" cy="455612"/>
        </p:xfrm>
        <a:graphic>
          <a:graphicData uri="http://schemas.openxmlformats.org/presentationml/2006/ole">
            <p:oleObj spid="_x0000_s155656" name="Equation" r:id="rId10" imgW="203040" imgH="241200" progId="">
              <p:embed/>
            </p:oleObj>
          </a:graphicData>
        </a:graphic>
      </p:graphicFrame>
      <p:sp>
        <p:nvSpPr>
          <p:cNvPr id="56341" name="Rectangle 52"/>
          <p:cNvSpPr>
            <a:spLocks noChangeArrowheads="1"/>
          </p:cNvSpPr>
          <p:nvPr/>
        </p:nvSpPr>
        <p:spPr bwMode="auto">
          <a:xfrm>
            <a:off x="1081088" y="6338888"/>
            <a:ext cx="38877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- Barotropic model for eta </a:t>
            </a:r>
          </a:p>
        </p:txBody>
      </p:sp>
      <p:graphicFrame>
        <p:nvGraphicFramePr>
          <p:cNvPr id="56329" name="Object 53"/>
          <p:cNvGraphicFramePr>
            <a:graphicFrameLocks noChangeAspect="1"/>
          </p:cNvGraphicFramePr>
          <p:nvPr/>
        </p:nvGraphicFramePr>
        <p:xfrm>
          <a:off x="5038725" y="5319713"/>
          <a:ext cx="457200" cy="431800"/>
        </p:xfrm>
        <a:graphic>
          <a:graphicData uri="http://schemas.openxmlformats.org/presentationml/2006/ole">
            <p:oleObj spid="_x0000_s155657" name="Equation" r:id="rId11" imgW="241200" imgH="228600" progId="">
              <p:embed/>
            </p:oleObj>
          </a:graphicData>
        </a:graphic>
      </p:graphicFrame>
      <p:sp>
        <p:nvSpPr>
          <p:cNvPr id="56342" name="Rectangle 54"/>
          <p:cNvSpPr>
            <a:spLocks noChangeArrowheads="1"/>
          </p:cNvSpPr>
          <p:nvPr/>
        </p:nvSpPr>
        <p:spPr bwMode="auto">
          <a:xfrm>
            <a:off x="5202238" y="5313363"/>
            <a:ext cx="30956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Tx/>
              <a:buChar char="-"/>
            </a:pPr>
            <a:r>
              <a:rPr lang="en-US" sz="200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Diagnose u and v.</a:t>
            </a:r>
          </a:p>
        </p:txBody>
      </p:sp>
      <p:graphicFrame>
        <p:nvGraphicFramePr>
          <p:cNvPr id="56330" name="Object 55"/>
          <p:cNvGraphicFramePr>
            <a:graphicFrameLocks noChangeAspect="1"/>
          </p:cNvGraphicFramePr>
          <p:nvPr/>
        </p:nvGraphicFramePr>
        <p:xfrm>
          <a:off x="5029200" y="5938838"/>
          <a:ext cx="434975" cy="407987"/>
        </p:xfrm>
        <a:graphic>
          <a:graphicData uri="http://schemas.openxmlformats.org/presentationml/2006/ole">
            <p:oleObj spid="_x0000_s155658" name="Equation" r:id="rId12" imgW="228600" imgH="215640" progId="">
              <p:embed/>
            </p:oleObj>
          </a:graphicData>
        </a:graphic>
      </p:graphicFrame>
      <p:graphicFrame>
        <p:nvGraphicFramePr>
          <p:cNvPr id="56331" name="Object 57"/>
          <p:cNvGraphicFramePr>
            <a:graphicFrameLocks noChangeAspect="1"/>
          </p:cNvGraphicFramePr>
          <p:nvPr/>
        </p:nvGraphicFramePr>
        <p:xfrm>
          <a:off x="947738" y="4097338"/>
          <a:ext cx="1724025" cy="546100"/>
        </p:xfrm>
        <a:graphic>
          <a:graphicData uri="http://schemas.openxmlformats.org/presentationml/2006/ole">
            <p:oleObj spid="_x0000_s155659" name="Equation" r:id="rId13" imgW="647419" imgH="203112" progId="">
              <p:embed/>
            </p:oleObj>
          </a:graphicData>
        </a:graphic>
      </p:graphicFrame>
      <p:graphicFrame>
        <p:nvGraphicFramePr>
          <p:cNvPr id="56332" name="Object 59"/>
          <p:cNvGraphicFramePr>
            <a:graphicFrameLocks noChangeAspect="1"/>
          </p:cNvGraphicFramePr>
          <p:nvPr/>
        </p:nvGraphicFramePr>
        <p:xfrm>
          <a:off x="6246813" y="4745038"/>
          <a:ext cx="2925762" cy="561975"/>
        </p:xfrm>
        <a:graphic>
          <a:graphicData uri="http://schemas.openxmlformats.org/presentationml/2006/ole">
            <p:oleObj spid="_x0000_s155660" name="Equation" r:id="rId14" imgW="1282700" imgH="241300" progId="">
              <p:embed/>
            </p:oleObj>
          </a:graphicData>
        </a:graphic>
      </p:graphicFrame>
      <p:sp>
        <p:nvSpPr>
          <p:cNvPr id="56343" name="Rectangle 56"/>
          <p:cNvSpPr>
            <a:spLocks noChangeArrowheads="1"/>
          </p:cNvSpPr>
          <p:nvPr/>
        </p:nvSpPr>
        <p:spPr bwMode="auto">
          <a:xfrm>
            <a:off x="4883150" y="5938838"/>
            <a:ext cx="38877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Tx/>
              <a:buChar char="-"/>
            </a:pPr>
            <a:r>
              <a:rPr lang="en-US" sz="200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Divergence damping </a:t>
            </a:r>
          </a:p>
          <a:p>
            <a:pPr>
              <a:spcBef>
                <a:spcPct val="20000"/>
              </a:spcBef>
            </a:pPr>
            <a:r>
              <a:rPr lang="en-US" sz="200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filter.</a:t>
            </a:r>
          </a:p>
        </p:txBody>
      </p:sp>
      <p:sp>
        <p:nvSpPr>
          <p:cNvPr id="26" name="Ovale 25"/>
          <p:cNvSpPr>
            <a:spLocks noChangeArrowheads="1"/>
          </p:cNvSpPr>
          <p:nvPr/>
        </p:nvSpPr>
        <p:spPr bwMode="auto">
          <a:xfrm>
            <a:off x="3675063" y="4097338"/>
            <a:ext cx="22860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solidFill>
                <a:srgbClr val="087BA5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56333" name="Object 13"/>
          <p:cNvGraphicFramePr>
            <a:graphicFrameLocks noChangeAspect="1"/>
          </p:cNvGraphicFramePr>
          <p:nvPr/>
        </p:nvGraphicFramePr>
        <p:xfrm>
          <a:off x="1441450" y="2963863"/>
          <a:ext cx="1781175" cy="452437"/>
        </p:xfrm>
        <a:graphic>
          <a:graphicData uri="http://schemas.openxmlformats.org/presentationml/2006/ole">
            <p:oleObj spid="_x0000_s155661" name="Equation" r:id="rId15" imgW="698500" imgH="17780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Picture 9" descr="22_apr_2009_A_votemper_1"/>
          <p:cNvPicPr>
            <a:picLocks noGrp="1" noChangeAspect="1" noChangeArrowheads="1" noCrop="1"/>
          </p:cNvPicPr>
          <p:nvPr>
            <p:ph sz="half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0" y="969000"/>
            <a:ext cx="3589338" cy="206418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71686" name="Text Box 1"/>
          <p:cNvSpPr txBox="1">
            <a:spLocks noChangeArrowheads="1"/>
          </p:cNvSpPr>
          <p:nvPr/>
        </p:nvSpPr>
        <p:spPr bwMode="auto">
          <a:xfrm>
            <a:off x="0" y="1412875"/>
            <a:ext cx="3944938" cy="157184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marL="457200" indent="-457200" eaLnBrk="1" hangingPunct="1">
              <a:buFontTx/>
              <a:buAutoNum type="alphaUcParenR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it-IT" sz="2400" u="sng" dirty="0" err="1" smtClean="0">
                <a:solidFill>
                  <a:srgbClr val="0066FF"/>
                </a:solidFill>
              </a:rPr>
              <a:t>Hydrodynamics</a:t>
            </a:r>
            <a:endParaRPr lang="it-IT" sz="2400" u="sng" dirty="0" smtClean="0">
              <a:solidFill>
                <a:srgbClr val="0066FF"/>
              </a:solidFill>
            </a:endParaRPr>
          </a:p>
          <a:p>
            <a:pPr marL="457200" indent="-457200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it-IT" sz="2400" b="0" u="sng" dirty="0" smtClean="0">
                <a:solidFill>
                  <a:srgbClr val="0066FF"/>
                </a:solidFill>
              </a:rPr>
              <a:t>(MFS</a:t>
            </a:r>
            <a:r>
              <a:rPr lang="it-IT" sz="2400" b="0" u="sng" dirty="0" smtClean="0">
                <a:solidFill>
                  <a:srgbClr val="0066FF"/>
                </a:solidFill>
              </a:rPr>
              <a:t>)</a:t>
            </a:r>
          </a:p>
          <a:p>
            <a:pPr marL="457200" indent="-457200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it-IT" sz="2400" b="0" u="sng" dirty="0" err="1" smtClean="0">
                <a:solidFill>
                  <a:srgbClr val="0066FF"/>
                </a:solidFill>
              </a:rPr>
              <a:t>1</a:t>
            </a:r>
            <a:r>
              <a:rPr lang="it-IT" sz="2400" b="0" u="sng" dirty="0" smtClean="0">
                <a:solidFill>
                  <a:srgbClr val="0066FF"/>
                </a:solidFill>
              </a:rPr>
              <a:t>/16 </a:t>
            </a:r>
            <a:r>
              <a:rPr lang="it-IT" sz="2400" b="0" u="sng" dirty="0" err="1" smtClean="0">
                <a:solidFill>
                  <a:srgbClr val="0066FF"/>
                </a:solidFill>
              </a:rPr>
              <a:t>deg</a:t>
            </a:r>
            <a:r>
              <a:rPr lang="it-IT" sz="2400" b="0" u="sng" dirty="0" smtClean="0">
                <a:solidFill>
                  <a:srgbClr val="0066FF"/>
                </a:solidFill>
              </a:rPr>
              <a:t> </a:t>
            </a:r>
            <a:r>
              <a:rPr lang="it-IT" sz="2400" b="0" u="sng" dirty="0" err="1" smtClean="0">
                <a:solidFill>
                  <a:srgbClr val="0066FF"/>
                </a:solidFill>
              </a:rPr>
              <a:t>resolution</a:t>
            </a:r>
            <a:r>
              <a:rPr lang="it-IT" sz="2400" b="0" u="sng" dirty="0" smtClean="0">
                <a:solidFill>
                  <a:srgbClr val="0066FF"/>
                </a:solidFill>
              </a:rPr>
              <a:t>,</a:t>
            </a:r>
          </a:p>
          <a:p>
            <a:pPr marL="457200" indent="-457200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it-IT" sz="2400" b="0" u="sng" dirty="0" smtClean="0">
                <a:solidFill>
                  <a:srgbClr val="0066FF"/>
                </a:solidFill>
              </a:rPr>
              <a:t>72 </a:t>
            </a:r>
            <a:r>
              <a:rPr lang="it-IT" sz="2400" b="0" u="sng" dirty="0" err="1" smtClean="0">
                <a:solidFill>
                  <a:srgbClr val="0066FF"/>
                </a:solidFill>
              </a:rPr>
              <a:t>levels</a:t>
            </a:r>
            <a:endParaRPr lang="it-IT" sz="2400" b="0" dirty="0">
              <a:solidFill>
                <a:srgbClr val="000000"/>
              </a:solidFill>
            </a:endParaRPr>
          </a:p>
        </p:txBody>
      </p:sp>
      <p:sp>
        <p:nvSpPr>
          <p:cNvPr id="10" name="Titolo 9"/>
          <p:cNvSpPr txBox="1">
            <a:spLocks/>
          </p:cNvSpPr>
          <p:nvPr/>
        </p:nvSpPr>
        <p:spPr bwMode="auto">
          <a:xfrm>
            <a:off x="1" y="0"/>
            <a:ext cx="6743699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l"/>
            <a:r>
              <a:rPr lang="it-IT" sz="2800" b="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The </a:t>
            </a:r>
            <a:r>
              <a:rPr lang="it-IT" sz="2800" b="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ocean</a:t>
            </a:r>
            <a:r>
              <a:rPr lang="it-IT" sz="2800" b="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it-IT" sz="2800" b="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numerical</a:t>
            </a:r>
            <a:r>
              <a:rPr lang="it-IT" sz="2800" b="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it-IT" sz="2800" b="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prediction</a:t>
            </a:r>
            <a:r>
              <a:rPr lang="it-IT" sz="2800" b="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it-IT" sz="2800" b="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models</a:t>
            </a:r>
            <a:endParaRPr lang="it-IT" sz="2800" b="0" dirty="0">
              <a:solidFill>
                <a:srgbClr val="FF3399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7109" name="Rettangolo 7"/>
          <p:cNvSpPr>
            <a:spLocks noChangeArrowheads="1"/>
          </p:cNvSpPr>
          <p:nvPr/>
        </p:nvSpPr>
        <p:spPr bwMode="auto">
          <a:xfrm>
            <a:off x="0" y="6434138"/>
            <a:ext cx="3048000" cy="42386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0" y="3470275"/>
            <a:ext cx="3471863" cy="157184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it-IT" sz="2400" u="sng" dirty="0" err="1">
                <a:solidFill>
                  <a:srgbClr val="0066FF"/>
                </a:solidFill>
              </a:rPr>
              <a:t>B</a:t>
            </a:r>
            <a:r>
              <a:rPr lang="it-IT" sz="2400" u="sng" dirty="0">
                <a:solidFill>
                  <a:srgbClr val="0066FF"/>
                </a:solidFill>
              </a:rPr>
              <a:t>) </a:t>
            </a:r>
            <a:r>
              <a:rPr lang="it-IT" sz="2400" u="sng" dirty="0" err="1" smtClean="0">
                <a:solidFill>
                  <a:srgbClr val="0066FF"/>
                </a:solidFill>
              </a:rPr>
              <a:t>Waves</a:t>
            </a:r>
            <a:endParaRPr lang="it-IT" sz="2400" u="sng" dirty="0" smtClean="0">
              <a:solidFill>
                <a:srgbClr val="0066FF"/>
              </a:solidFill>
            </a:endParaRPr>
          </a:p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it-IT" sz="2400" b="0" u="sng" dirty="0" err="1" smtClean="0">
                <a:solidFill>
                  <a:srgbClr val="0066FF"/>
                </a:solidFill>
              </a:rPr>
              <a:t>1</a:t>
            </a:r>
            <a:r>
              <a:rPr lang="it-IT" sz="2400" b="0" u="sng" dirty="0" smtClean="0">
                <a:solidFill>
                  <a:srgbClr val="0066FF"/>
                </a:solidFill>
              </a:rPr>
              <a:t>/16 </a:t>
            </a:r>
            <a:r>
              <a:rPr lang="it-IT" sz="2400" b="0" u="sng" dirty="0" err="1" smtClean="0">
                <a:solidFill>
                  <a:srgbClr val="0066FF"/>
                </a:solidFill>
              </a:rPr>
              <a:t>degree</a:t>
            </a:r>
            <a:r>
              <a:rPr lang="it-IT" sz="2400" b="0" u="sng" dirty="0" smtClean="0">
                <a:solidFill>
                  <a:srgbClr val="0066FF"/>
                </a:solidFill>
              </a:rPr>
              <a:t> </a:t>
            </a:r>
            <a:r>
              <a:rPr lang="it-IT" sz="2400" b="0" u="sng" dirty="0" err="1" smtClean="0">
                <a:solidFill>
                  <a:srgbClr val="0066FF"/>
                </a:solidFill>
              </a:rPr>
              <a:t>resolution</a:t>
            </a:r>
            <a:endParaRPr lang="it-IT" sz="2400" b="0" u="sng" dirty="0" smtClean="0">
              <a:solidFill>
                <a:srgbClr val="0066FF"/>
              </a:solidFill>
            </a:endParaRPr>
          </a:p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it-IT" sz="2400" b="0" u="sng" dirty="0" smtClean="0">
                <a:solidFill>
                  <a:srgbClr val="0066FF"/>
                </a:solidFill>
              </a:rPr>
              <a:t>Wind drag </a:t>
            </a:r>
            <a:r>
              <a:rPr lang="it-IT" sz="2400" b="0" u="sng" dirty="0" err="1" smtClean="0">
                <a:solidFill>
                  <a:srgbClr val="0066FF"/>
                </a:solidFill>
              </a:rPr>
              <a:t>coefficient</a:t>
            </a:r>
            <a:r>
              <a:rPr lang="it-IT" sz="2400" b="0" u="sng" dirty="0" smtClean="0">
                <a:solidFill>
                  <a:srgbClr val="0066FF"/>
                </a:solidFill>
              </a:rPr>
              <a:t> </a:t>
            </a:r>
            <a:r>
              <a:rPr lang="it-IT" sz="2400" b="0" u="sng" dirty="0" err="1" smtClean="0">
                <a:solidFill>
                  <a:srgbClr val="0066FF"/>
                </a:solidFill>
              </a:rPr>
              <a:t>for</a:t>
            </a:r>
            <a:r>
              <a:rPr lang="it-IT" sz="2400" b="0" u="sng" dirty="0" smtClean="0">
                <a:solidFill>
                  <a:srgbClr val="0066FF"/>
                </a:solidFill>
              </a:rPr>
              <a:t> </a:t>
            </a:r>
            <a:r>
              <a:rPr lang="it-IT" sz="2400" b="0" u="sng" dirty="0" err="1" smtClean="0">
                <a:solidFill>
                  <a:srgbClr val="0066FF"/>
                </a:solidFill>
              </a:rPr>
              <a:t>hydrodynamics</a:t>
            </a:r>
            <a:r>
              <a:rPr lang="it-IT" sz="2400" b="0" u="sng" dirty="0" smtClean="0">
                <a:solidFill>
                  <a:srgbClr val="0066FF"/>
                </a:solidFill>
              </a:rPr>
              <a:t> </a:t>
            </a:r>
            <a:endParaRPr lang="it-IT" sz="1600" b="0" dirty="0">
              <a:solidFill>
                <a:srgbClr val="50555A"/>
              </a:solidFill>
              <a:latin typeface="Comic Sans MS" pitchFamily="-65" charset="0"/>
            </a:endParaRPr>
          </a:p>
        </p:txBody>
      </p:sp>
      <p:pic>
        <p:nvPicPr>
          <p:cNvPr id="9" name="Immagine 8" descr="Med_HS_DIR.gif"/>
          <p:cNvPicPr>
            <a:picLocks noChangeAspect="1"/>
          </p:cNvPicPr>
          <p:nvPr/>
        </p:nvPicPr>
        <p:blipFill>
          <a:blip r:embed="rId3"/>
          <a:srcRect t="15935" b="9499"/>
          <a:stretch>
            <a:fillRect/>
          </a:stretch>
        </p:blipFill>
        <p:spPr bwMode="auto">
          <a:xfrm>
            <a:off x="3841750" y="2878136"/>
            <a:ext cx="3676650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C_090420_03"/>
          <p:cNvPicPr>
            <a:picLocks noChangeAspect="1" noChangeArrowheads="1"/>
          </p:cNvPicPr>
          <p:nvPr/>
        </p:nvPicPr>
        <p:blipFill>
          <a:blip r:embed="rId4"/>
          <a:srcRect t="12549" b="17972"/>
          <a:stretch>
            <a:fillRect/>
          </a:stretch>
        </p:blipFill>
        <p:spPr bwMode="auto">
          <a:xfrm>
            <a:off x="3878263" y="4895850"/>
            <a:ext cx="36576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0" y="5702300"/>
            <a:ext cx="40973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it-IT" sz="2400" dirty="0" err="1">
                <a:solidFill>
                  <a:srgbClr val="0066FF"/>
                </a:solidFill>
              </a:rPr>
              <a:t>C</a:t>
            </a:r>
            <a:r>
              <a:rPr lang="it-IT" sz="2400" dirty="0">
                <a:solidFill>
                  <a:srgbClr val="0066FF"/>
                </a:solidFill>
              </a:rPr>
              <a:t>) </a:t>
            </a:r>
            <a:r>
              <a:rPr lang="it-IT" sz="2400" dirty="0" err="1">
                <a:solidFill>
                  <a:srgbClr val="0066FF"/>
                </a:solidFill>
              </a:rPr>
              <a:t>Pelagic</a:t>
            </a:r>
            <a:r>
              <a:rPr lang="it-IT" sz="2400" dirty="0">
                <a:solidFill>
                  <a:srgbClr val="0066FF"/>
                </a:solidFill>
              </a:rPr>
              <a:t> </a:t>
            </a:r>
            <a:r>
              <a:rPr lang="it-IT" sz="2400" dirty="0" err="1" smtClean="0">
                <a:solidFill>
                  <a:srgbClr val="0066FF"/>
                </a:solidFill>
              </a:rPr>
              <a:t>Biochemistry</a:t>
            </a:r>
            <a:endParaRPr lang="it-IT" sz="2400" dirty="0" smtClean="0">
              <a:solidFill>
                <a:srgbClr val="0066FF"/>
              </a:solidFill>
            </a:endParaRPr>
          </a:p>
          <a:p>
            <a:r>
              <a:rPr lang="it-IT" sz="2400" b="0" dirty="0" err="1" smtClean="0">
                <a:solidFill>
                  <a:srgbClr val="0066FF"/>
                </a:solidFill>
              </a:rPr>
              <a:t>1</a:t>
            </a:r>
            <a:r>
              <a:rPr lang="it-IT" sz="2400" b="0" dirty="0" smtClean="0">
                <a:solidFill>
                  <a:srgbClr val="0066FF"/>
                </a:solidFill>
              </a:rPr>
              <a:t>/16 </a:t>
            </a:r>
            <a:r>
              <a:rPr lang="it-IT" sz="2400" b="0" dirty="0" err="1" smtClean="0">
                <a:solidFill>
                  <a:srgbClr val="0066FF"/>
                </a:solidFill>
              </a:rPr>
              <a:t>deg</a:t>
            </a:r>
            <a:r>
              <a:rPr lang="it-IT" sz="2400" b="0" dirty="0" smtClean="0">
                <a:solidFill>
                  <a:srgbClr val="0066FF"/>
                </a:solidFill>
              </a:rPr>
              <a:t> </a:t>
            </a:r>
            <a:r>
              <a:rPr lang="it-IT" sz="2400" b="0" dirty="0" err="1" smtClean="0">
                <a:solidFill>
                  <a:srgbClr val="0066FF"/>
                </a:solidFill>
              </a:rPr>
              <a:t>resolution</a:t>
            </a:r>
            <a:r>
              <a:rPr lang="it-IT" sz="2400" b="0" dirty="0" smtClean="0">
                <a:solidFill>
                  <a:srgbClr val="0066FF"/>
                </a:solidFill>
              </a:rPr>
              <a:t> </a:t>
            </a:r>
            <a:endParaRPr lang="it-IT" sz="2400" b="0" dirty="0">
              <a:solidFill>
                <a:srgbClr val="0066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6" grpId="0"/>
      <p:bldP spid="8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7" descr="rmsSLAsystem2"/>
          <p:cNvPicPr>
            <a:picLocks noChangeAspect="1" noChangeArrowheads="1"/>
          </p:cNvPicPr>
          <p:nvPr/>
        </p:nvPicPr>
        <p:blipFill>
          <a:blip r:embed="rId2"/>
          <a:srcRect l="6580" t="5841" r="7062" b="5359"/>
          <a:stretch>
            <a:fillRect/>
          </a:stretch>
        </p:blipFill>
        <p:spPr bwMode="auto">
          <a:xfrm>
            <a:off x="250825" y="1176338"/>
            <a:ext cx="7902575" cy="545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ext Box 8"/>
          <p:cNvSpPr txBox="1">
            <a:spLocks noChangeArrowheads="1"/>
          </p:cNvSpPr>
          <p:nvPr/>
        </p:nvSpPr>
        <p:spPr bwMode="auto">
          <a:xfrm>
            <a:off x="0" y="0"/>
            <a:ext cx="523307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it-IT" sz="280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</a:t>
            </a: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it-IT" sz="280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did</a:t>
            </a: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 </a:t>
            </a:r>
            <a:r>
              <a:rPr lang="it-IT" sz="280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error</a:t>
            </a: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it-IT" sz="280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decrease</a:t>
            </a: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in</a:t>
            </a:r>
          </a:p>
          <a:p>
            <a:pPr>
              <a:defRPr/>
            </a:pP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last 10 </a:t>
            </a:r>
            <a:r>
              <a:rPr lang="it-IT" sz="280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years</a:t>
            </a: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?</a:t>
            </a:r>
            <a:endParaRPr lang="it-IT" sz="2800" dirty="0">
              <a:solidFill>
                <a:srgbClr val="FF33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grpSp>
        <p:nvGrpSpPr>
          <p:cNvPr id="2" name="Gruppo 13"/>
          <p:cNvGrpSpPr>
            <a:grpSpLocks/>
          </p:cNvGrpSpPr>
          <p:nvPr/>
        </p:nvGrpSpPr>
        <p:grpSpPr bwMode="auto">
          <a:xfrm>
            <a:off x="6138863" y="1211263"/>
            <a:ext cx="2733675" cy="952500"/>
            <a:chOff x="6172200" y="228600"/>
            <a:chExt cx="2733675" cy="952500"/>
          </a:xfrm>
        </p:grpSpPr>
        <p:sp>
          <p:nvSpPr>
            <p:cNvPr id="60429" name="Text Box 13"/>
            <p:cNvSpPr txBox="1">
              <a:spLocks noChangeArrowheads="1"/>
            </p:cNvSpPr>
            <p:nvPr/>
          </p:nvSpPr>
          <p:spPr bwMode="auto">
            <a:xfrm>
              <a:off x="6172200" y="228600"/>
              <a:ext cx="2733675" cy="9525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it-IT" sz="1400">
                  <a:solidFill>
                    <a:srgbClr val="087BA5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         MOM1.1 +SOFA</a:t>
              </a:r>
            </a:p>
            <a:p>
              <a:r>
                <a:rPr lang="it-IT" sz="1400">
                  <a:solidFill>
                    <a:srgbClr val="087BA5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         OPA8.2  +SOFA (sys2b)</a:t>
              </a:r>
            </a:p>
            <a:p>
              <a:r>
                <a:rPr lang="it-IT" sz="1400">
                  <a:solidFill>
                    <a:srgbClr val="087BA5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         OPA8.2 +3DVAR (sys3a2)</a:t>
              </a:r>
            </a:p>
            <a:p>
              <a:r>
                <a:rPr lang="it-IT" sz="1400">
                  <a:solidFill>
                    <a:srgbClr val="087BA5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         NEMO+3DVAR (sys4a)</a:t>
              </a:r>
            </a:p>
          </p:txBody>
        </p:sp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6316663" y="373063"/>
              <a:ext cx="215900" cy="647700"/>
              <a:chOff x="204" y="1026"/>
              <a:chExt cx="136" cy="408"/>
            </a:xfrm>
            <a:solidFill>
              <a:srgbClr val="FFFFFF"/>
            </a:solidFill>
          </p:grpSpPr>
          <p:sp>
            <p:nvSpPr>
              <p:cNvPr id="23562" name="Line 9"/>
              <p:cNvSpPr>
                <a:spLocks noChangeShapeType="1"/>
              </p:cNvSpPr>
              <p:nvPr/>
            </p:nvSpPr>
            <p:spPr bwMode="auto">
              <a:xfrm>
                <a:off x="204" y="1026"/>
                <a:ext cx="136" cy="0"/>
              </a:xfrm>
              <a:prstGeom prst="line">
                <a:avLst/>
              </a:prstGeom>
              <a:grpFill/>
              <a:ln w="3810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2000">
                  <a:solidFill>
                    <a:srgbClr val="087BA5"/>
                  </a:solidFill>
                  <a:latin typeface="Arial" pitchFamily="-109" charset="0"/>
                  <a:ea typeface="ＭＳ Ｐゴシック" pitchFamily="-109" charset="-128"/>
                  <a:cs typeface="ＭＳ Ｐゴシック" pitchFamily="-109" charset="-128"/>
                </a:endParaRPr>
              </a:p>
            </p:txBody>
          </p:sp>
          <p:sp>
            <p:nvSpPr>
              <p:cNvPr id="23563" name="Line 10"/>
              <p:cNvSpPr>
                <a:spLocks noChangeShapeType="1"/>
              </p:cNvSpPr>
              <p:nvPr/>
            </p:nvSpPr>
            <p:spPr bwMode="auto">
              <a:xfrm>
                <a:off x="204" y="1162"/>
                <a:ext cx="136" cy="0"/>
              </a:xfrm>
              <a:prstGeom prst="line">
                <a:avLst/>
              </a:prstGeom>
              <a:grp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2000">
                  <a:solidFill>
                    <a:srgbClr val="087BA5"/>
                  </a:solidFill>
                  <a:latin typeface="Arial" pitchFamily="-109" charset="0"/>
                  <a:ea typeface="ＭＳ Ｐゴシック" pitchFamily="-109" charset="-128"/>
                  <a:cs typeface="ＭＳ Ｐゴシック" pitchFamily="-109" charset="-128"/>
                </a:endParaRPr>
              </a:p>
            </p:txBody>
          </p:sp>
          <p:sp>
            <p:nvSpPr>
              <p:cNvPr id="23564" name="Line 11"/>
              <p:cNvSpPr>
                <a:spLocks noChangeShapeType="1"/>
              </p:cNvSpPr>
              <p:nvPr/>
            </p:nvSpPr>
            <p:spPr bwMode="auto">
              <a:xfrm>
                <a:off x="204" y="1298"/>
                <a:ext cx="136" cy="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2000">
                  <a:solidFill>
                    <a:srgbClr val="087BA5"/>
                  </a:solidFill>
                  <a:latin typeface="Arial" pitchFamily="-109" charset="0"/>
                  <a:ea typeface="ＭＳ Ｐゴシック" pitchFamily="-109" charset="-128"/>
                  <a:cs typeface="ＭＳ Ｐゴシック" pitchFamily="-109" charset="-128"/>
                </a:endParaRPr>
              </a:p>
            </p:txBody>
          </p:sp>
          <p:sp>
            <p:nvSpPr>
              <p:cNvPr id="23565" name="Line 12"/>
              <p:cNvSpPr>
                <a:spLocks noChangeShapeType="1"/>
              </p:cNvSpPr>
              <p:nvPr/>
            </p:nvSpPr>
            <p:spPr bwMode="auto">
              <a:xfrm>
                <a:off x="204" y="1434"/>
                <a:ext cx="136" cy="0"/>
              </a:xfrm>
              <a:prstGeom prst="line">
                <a:avLst/>
              </a:prstGeom>
              <a:grp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2000">
                  <a:solidFill>
                    <a:srgbClr val="087BA5"/>
                  </a:solidFill>
                  <a:latin typeface="Arial" pitchFamily="-109" charset="0"/>
                  <a:ea typeface="ＭＳ Ｐゴシック" pitchFamily="-109" charset="-128"/>
                  <a:cs typeface="ＭＳ Ｐゴシック" pitchFamily="-109" charset="-128"/>
                </a:endParaRPr>
              </a:p>
            </p:txBody>
          </p:sp>
        </p:grpSp>
      </p:grpSp>
      <p:sp>
        <p:nvSpPr>
          <p:cNvPr id="60421" name="CasellaDiTesto 14"/>
          <p:cNvSpPr txBox="1">
            <a:spLocks noChangeArrowheads="1"/>
          </p:cNvSpPr>
          <p:nvPr/>
        </p:nvSpPr>
        <p:spPr bwMode="auto">
          <a:xfrm rot="-5400000">
            <a:off x="-34925" y="4470401"/>
            <a:ext cx="796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rmse</a:t>
            </a:r>
          </a:p>
        </p:txBody>
      </p:sp>
      <p:sp>
        <p:nvSpPr>
          <p:cNvPr id="60423" name="CasellaDiTesto 17"/>
          <p:cNvSpPr txBox="1">
            <a:spLocks noChangeArrowheads="1"/>
          </p:cNvSpPr>
          <p:nvPr/>
        </p:nvSpPr>
        <p:spPr bwMode="auto">
          <a:xfrm>
            <a:off x="1962150" y="1135063"/>
            <a:ext cx="4175125" cy="400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SEA LEVEL in the Mediterranean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333500" y="2354263"/>
            <a:ext cx="7810500" cy="3750091"/>
            <a:chOff x="1333500" y="2354263"/>
            <a:chExt cx="7810500" cy="3750091"/>
          </a:xfrm>
        </p:grpSpPr>
        <p:grpSp>
          <p:nvGrpSpPr>
            <p:cNvPr id="4" name="Gruppo 17"/>
            <p:cNvGrpSpPr>
              <a:grpSpLocks/>
            </p:cNvGrpSpPr>
            <p:nvPr/>
          </p:nvGrpSpPr>
          <p:grpSpPr bwMode="auto">
            <a:xfrm>
              <a:off x="1333500" y="2354263"/>
              <a:ext cx="6502400" cy="2701925"/>
              <a:chOff x="1333500" y="2353733"/>
              <a:chExt cx="6502451" cy="2703043"/>
            </a:xfrm>
          </p:grpSpPr>
          <p:grpSp>
            <p:nvGrpSpPr>
              <p:cNvPr id="5" name="Gruppo 14"/>
              <p:cNvGrpSpPr>
                <a:grpSpLocks/>
              </p:cNvGrpSpPr>
              <p:nvPr/>
            </p:nvGrpSpPr>
            <p:grpSpPr bwMode="auto">
              <a:xfrm>
                <a:off x="1333500" y="2725738"/>
                <a:ext cx="5753100" cy="2235200"/>
                <a:chOff x="1333500" y="2725738"/>
                <a:chExt cx="5753100" cy="2235200"/>
              </a:xfrm>
            </p:grpSpPr>
            <p:sp>
              <p:nvSpPr>
                <p:cNvPr id="60427" name="Line 16"/>
                <p:cNvSpPr>
                  <a:spLocks noChangeShapeType="1"/>
                </p:cNvSpPr>
                <p:nvPr/>
              </p:nvSpPr>
              <p:spPr bwMode="auto">
                <a:xfrm>
                  <a:off x="1333500" y="2725738"/>
                  <a:ext cx="1943100" cy="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2000" smtClean="0">
                    <a:solidFill>
                      <a:srgbClr val="087BA5"/>
                    </a:solidFill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p:sp>
              <p:nvSpPr>
                <p:cNvPr id="60428" name="Line 17"/>
                <p:cNvSpPr>
                  <a:spLocks noChangeShapeType="1"/>
                </p:cNvSpPr>
                <p:nvPr/>
              </p:nvSpPr>
              <p:spPr bwMode="auto">
                <a:xfrm>
                  <a:off x="4565650" y="4960938"/>
                  <a:ext cx="2520950" cy="0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2000" smtClean="0">
                    <a:solidFill>
                      <a:srgbClr val="087BA5"/>
                    </a:solidFill>
                    <a:latin typeface="Arial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p:grpSp>
          <p:sp>
            <p:nvSpPr>
              <p:cNvPr id="60425" name="CasellaDiTesto 15"/>
              <p:cNvSpPr txBox="1">
                <a:spLocks noChangeArrowheads="1"/>
              </p:cNvSpPr>
              <p:nvPr/>
            </p:nvSpPr>
            <p:spPr bwMode="auto">
              <a:xfrm>
                <a:off x="3236850" y="2353733"/>
                <a:ext cx="75523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smtClean="0">
                    <a:solidFill>
                      <a:srgbClr val="000000"/>
                    </a:solidFill>
                    <a:latin typeface="Arial" charset="0"/>
                    <a:ea typeface="ＭＳ Ｐゴシック" charset="-128"/>
                    <a:cs typeface="ＭＳ Ｐゴシック" charset="-128"/>
                  </a:rPr>
                  <a:t>1999</a:t>
                </a:r>
              </a:p>
            </p:txBody>
          </p:sp>
          <p:sp>
            <p:nvSpPr>
              <p:cNvPr id="60426" name="CasellaDiTesto 16"/>
              <p:cNvSpPr txBox="1">
                <a:spLocks noChangeArrowheads="1"/>
              </p:cNvSpPr>
              <p:nvPr/>
            </p:nvSpPr>
            <p:spPr bwMode="auto">
              <a:xfrm>
                <a:off x="7080716" y="4656666"/>
                <a:ext cx="75523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smtClean="0">
                    <a:solidFill>
                      <a:srgbClr val="000000"/>
                    </a:solidFill>
                    <a:latin typeface="Arial" charset="0"/>
                    <a:ea typeface="ＭＳ Ｐゴシック" charset="-128"/>
                    <a:cs typeface="ＭＳ Ｐゴシック" charset="-128"/>
                  </a:rPr>
                  <a:t>2009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572275" y="5765800"/>
              <a:ext cx="5828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50021"/>
                  </a:solidFill>
                </a:rPr>
                <a:t>Model improvement is the major cause for error reduction</a:t>
              </a:r>
              <a:endParaRPr lang="en-US" dirty="0">
                <a:solidFill>
                  <a:srgbClr val="A5002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10356" y="4622800"/>
              <a:ext cx="1133644" cy="584776"/>
            </a:xfrm>
            <a:prstGeom prst="rect">
              <a:avLst/>
            </a:prstGeom>
            <a:solidFill>
              <a:srgbClr val="FFFE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30% error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decrease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 Box 26"/>
          <p:cNvSpPr txBox="1">
            <a:spLocks noChangeArrowheads="1"/>
          </p:cNvSpPr>
          <p:nvPr/>
        </p:nvSpPr>
        <p:spPr bwMode="auto">
          <a:xfrm>
            <a:off x="3687763" y="3860800"/>
            <a:ext cx="1841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800">
              <a:solidFill>
                <a:srgbClr val="087BA5"/>
              </a:solidFill>
              <a:latin typeface="Arial" pitchFamily="-109" charset="0"/>
            </a:endParaRPr>
          </a:p>
        </p:txBody>
      </p:sp>
      <p:sp>
        <p:nvSpPr>
          <p:cNvPr id="44037" name="Text Box 32"/>
          <p:cNvSpPr txBox="1">
            <a:spLocks noChangeArrowheads="1"/>
          </p:cNvSpPr>
          <p:nvPr/>
        </p:nvSpPr>
        <p:spPr bwMode="auto">
          <a:xfrm>
            <a:off x="4479925" y="5013325"/>
            <a:ext cx="1841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800">
              <a:solidFill>
                <a:srgbClr val="087BA5"/>
              </a:solidFill>
              <a:latin typeface="Arial" pitchFamily="-109" charset="0"/>
            </a:endParaRPr>
          </a:p>
        </p:txBody>
      </p:sp>
      <p:pic>
        <p:nvPicPr>
          <p:cNvPr id="44039" name="Immagine 31" descr="skill_S_ARGO_monthly_new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600" y="1349710"/>
            <a:ext cx="7188201" cy="539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921500" y="5168900"/>
            <a:ext cx="13703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rgbClr val="339933"/>
                  </a:solidFill>
                </a:ln>
                <a:solidFill>
                  <a:srgbClr val="FF0000"/>
                </a:solidFill>
              </a:rPr>
              <a:t>20% </a:t>
            </a:r>
            <a:r>
              <a:rPr lang="en-US" dirty="0" smtClean="0">
                <a:ln>
                  <a:solidFill>
                    <a:srgbClr val="339933"/>
                  </a:solidFill>
                </a:ln>
                <a:solidFill>
                  <a:srgbClr val="FF0000"/>
                </a:solidFill>
              </a:rPr>
              <a:t>error</a:t>
            </a:r>
          </a:p>
          <a:p>
            <a:r>
              <a:rPr lang="en-US" dirty="0" smtClean="0">
                <a:ln>
                  <a:solidFill>
                    <a:srgbClr val="339933"/>
                  </a:solidFill>
                </a:ln>
                <a:solidFill>
                  <a:srgbClr val="FF0000"/>
                </a:solidFill>
              </a:rPr>
              <a:t>decrease</a:t>
            </a:r>
            <a:endParaRPr lang="en-US" dirty="0">
              <a:ln>
                <a:solidFill>
                  <a:srgbClr val="339933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0" y="0"/>
            <a:ext cx="523307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it-IT" sz="280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</a:t>
            </a: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it-IT" sz="280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did</a:t>
            </a: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 </a:t>
            </a:r>
            <a:r>
              <a:rPr lang="it-IT" sz="280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error</a:t>
            </a: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it-IT" sz="280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decrease</a:t>
            </a: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in</a:t>
            </a:r>
          </a:p>
          <a:p>
            <a:pPr>
              <a:defRPr/>
            </a:pP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last 10 </a:t>
            </a:r>
            <a:r>
              <a:rPr lang="it-IT" sz="2800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years</a:t>
            </a:r>
            <a:r>
              <a:rPr lang="it-IT" sz="28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?</a:t>
            </a:r>
            <a:endParaRPr lang="it-IT" sz="2800" dirty="0">
              <a:solidFill>
                <a:srgbClr val="FF33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6" name="CasellaDiTesto 17"/>
          <p:cNvSpPr txBox="1">
            <a:spLocks noChangeArrowheads="1"/>
          </p:cNvSpPr>
          <p:nvPr/>
        </p:nvSpPr>
        <p:spPr bwMode="auto">
          <a:xfrm>
            <a:off x="1757761" y="1135063"/>
            <a:ext cx="4583907" cy="400110"/>
          </a:xfrm>
          <a:prstGeom prst="rect">
            <a:avLst/>
          </a:prstGeom>
          <a:solidFill>
            <a:srgbClr val="FFFFFF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30 </a:t>
            </a:r>
            <a:r>
              <a:rPr lang="en-US" sz="2000" dirty="0" err="1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</a:t>
            </a:r>
            <a:r>
              <a:rPr lang="en-US" sz="2000" dirty="0" smtClean="0">
                <a:solidFill>
                  <a:srgbClr val="087BA5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SALINITY in the Mediterranean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121400" y="2552700"/>
            <a:ext cx="2733675" cy="739775"/>
            <a:chOff x="703" y="1117"/>
            <a:chExt cx="1722" cy="466"/>
          </a:xfrm>
          <a:solidFill>
            <a:srgbClr val="FFFFFF"/>
          </a:solidFill>
        </p:grpSpPr>
        <p:sp>
          <p:nvSpPr>
            <p:cNvPr id="24595" name="Text Box 9"/>
            <p:cNvSpPr txBox="1">
              <a:spLocks noChangeArrowheads="1"/>
            </p:cNvSpPr>
            <p:nvPr/>
          </p:nvSpPr>
          <p:spPr bwMode="auto">
            <a:xfrm>
              <a:off x="703" y="1117"/>
              <a:ext cx="1722" cy="46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it-IT" sz="1400">
                  <a:solidFill>
                    <a:srgbClr val="087BA5"/>
                  </a:solidFill>
                  <a:latin typeface="Arial" pitchFamily="-109" charset="0"/>
                </a:rPr>
                <a:t>         OPA8.2  +SOFA (sys2b)</a:t>
              </a:r>
            </a:p>
            <a:p>
              <a:pPr>
                <a:defRPr/>
              </a:pPr>
              <a:r>
                <a:rPr lang="it-IT" sz="1400">
                  <a:solidFill>
                    <a:srgbClr val="087BA5"/>
                  </a:solidFill>
                  <a:latin typeface="Arial" pitchFamily="-109" charset="0"/>
                </a:rPr>
                <a:t>         OPA8.2 +3DVAR (sys3a2)</a:t>
              </a:r>
            </a:p>
            <a:p>
              <a:pPr>
                <a:defRPr/>
              </a:pPr>
              <a:r>
                <a:rPr lang="it-IT" sz="1400">
                  <a:solidFill>
                    <a:srgbClr val="087BA5"/>
                  </a:solidFill>
                  <a:latin typeface="Arial" pitchFamily="-109" charset="0"/>
                </a:rPr>
                <a:t>         NEMO+3DVAR (sys4a)</a:t>
              </a:r>
            </a:p>
          </p:txBody>
        </p:sp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794" y="1207"/>
              <a:ext cx="136" cy="272"/>
              <a:chOff x="794" y="1207"/>
              <a:chExt cx="136" cy="272"/>
            </a:xfrm>
            <a:grpFill/>
          </p:grpSpPr>
          <p:sp>
            <p:nvSpPr>
              <p:cNvPr id="24597" name="Line 12"/>
              <p:cNvSpPr>
                <a:spLocks noChangeShapeType="1"/>
              </p:cNvSpPr>
              <p:nvPr/>
            </p:nvSpPr>
            <p:spPr bwMode="auto">
              <a:xfrm>
                <a:off x="794" y="1207"/>
                <a:ext cx="136" cy="0"/>
              </a:xfrm>
              <a:prstGeom prst="line">
                <a:avLst/>
              </a:prstGeom>
              <a:grp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2000">
                  <a:solidFill>
                    <a:srgbClr val="087BA5"/>
                  </a:solidFill>
                  <a:latin typeface="Arial" pitchFamily="-109" charset="0"/>
                </a:endParaRPr>
              </a:p>
            </p:txBody>
          </p:sp>
          <p:sp>
            <p:nvSpPr>
              <p:cNvPr id="24598" name="Line 13"/>
              <p:cNvSpPr>
                <a:spLocks noChangeShapeType="1"/>
              </p:cNvSpPr>
              <p:nvPr/>
            </p:nvSpPr>
            <p:spPr bwMode="auto">
              <a:xfrm>
                <a:off x="794" y="1343"/>
                <a:ext cx="136" cy="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2000">
                  <a:solidFill>
                    <a:srgbClr val="087BA5"/>
                  </a:solidFill>
                  <a:latin typeface="Arial" pitchFamily="-109" charset="0"/>
                </a:endParaRPr>
              </a:p>
            </p:txBody>
          </p:sp>
          <p:sp>
            <p:nvSpPr>
              <p:cNvPr id="24599" name="Line 14"/>
              <p:cNvSpPr>
                <a:spLocks noChangeShapeType="1"/>
              </p:cNvSpPr>
              <p:nvPr/>
            </p:nvSpPr>
            <p:spPr bwMode="auto">
              <a:xfrm>
                <a:off x="794" y="1479"/>
                <a:ext cx="136" cy="0"/>
              </a:xfrm>
              <a:prstGeom prst="line">
                <a:avLst/>
              </a:prstGeom>
              <a:grp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2000">
                  <a:solidFill>
                    <a:srgbClr val="087BA5"/>
                  </a:solidFill>
                  <a:latin typeface="Arial" pitchFamily="-109" charset="0"/>
                </a:endParaRPr>
              </a:p>
            </p:txBody>
          </p:sp>
        </p:grpSp>
      </p:grpSp>
      <p:cxnSp>
        <p:nvCxnSpPr>
          <p:cNvPr id="15" name="Straight Connector 14"/>
          <p:cNvCxnSpPr/>
          <p:nvPr/>
        </p:nvCxnSpPr>
        <p:spPr bwMode="auto">
          <a:xfrm>
            <a:off x="2501900" y="4508500"/>
            <a:ext cx="3721100" cy="25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CC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997200" y="5410200"/>
            <a:ext cx="3721100" cy="25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0"/>
            <a:ext cx="6623050" cy="838200"/>
          </a:xfrm>
        </p:spPr>
        <p:txBody>
          <a:bodyPr/>
          <a:lstStyle/>
          <a:p>
            <a:pPr>
              <a:defRPr/>
            </a:pPr>
            <a:r>
              <a:rPr lang="it-IT" sz="2800" b="1" dirty="0" err="1" smtClean="0">
                <a:ea typeface="ＭＳ Ｐゴシック" pitchFamily="-109" charset="-128"/>
                <a:cs typeface="ＭＳ Ｐゴシック" pitchFamily="-109" charset="-128"/>
              </a:rPr>
              <a:t>Predictability</a:t>
            </a:r>
            <a:r>
              <a:rPr lang="it-IT" sz="2800" b="1" dirty="0" smtClean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it-IT" sz="2800" b="1" dirty="0" err="1" smtClean="0">
                <a:ea typeface="ＭＳ Ｐゴシック" pitchFamily="-109" charset="-128"/>
                <a:cs typeface="ＭＳ Ｐゴシック" pitchFamily="-109" charset="-128"/>
              </a:rPr>
              <a:t>time</a:t>
            </a:r>
            <a:r>
              <a:rPr lang="it-IT" sz="2800" b="1" dirty="0" smtClean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it-IT" sz="2800" b="1" dirty="0" err="1" smtClean="0">
                <a:ea typeface="ＭＳ Ｐゴシック" pitchFamily="-109" charset="-128"/>
                <a:cs typeface="ＭＳ Ｐゴシック" pitchFamily="-109" charset="-128"/>
              </a:rPr>
              <a:t>for</a:t>
            </a:r>
            <a:r>
              <a:rPr lang="it-IT" sz="2800" b="1" dirty="0" smtClean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it-IT" sz="2800" b="1" dirty="0" err="1" smtClean="0">
                <a:ea typeface="ＭＳ Ｐゴシック" pitchFamily="-109" charset="-128"/>
                <a:cs typeface="ＭＳ Ｐゴシック" pitchFamily="-109" charset="-128"/>
              </a:rPr>
              <a:t>T</a:t>
            </a:r>
            <a:r>
              <a:rPr lang="it-IT" sz="2800" b="1" dirty="0" smtClean="0">
                <a:ea typeface="ＭＳ Ｐゴシック" pitchFamily="-109" charset="-128"/>
                <a:cs typeface="ＭＳ Ｐゴシック" pitchFamily="-109" charset="-128"/>
              </a:rPr>
              <a:t> and </a:t>
            </a:r>
            <a:r>
              <a:rPr lang="it-IT" sz="2800" b="1" dirty="0" err="1" smtClean="0">
                <a:ea typeface="ＭＳ Ｐゴシック" pitchFamily="-109" charset="-128"/>
                <a:cs typeface="ＭＳ Ｐゴシック" pitchFamily="-109" charset="-128"/>
              </a:rPr>
              <a:t>S</a:t>
            </a:r>
            <a:r>
              <a:rPr lang="it-IT" sz="2800" b="1" dirty="0" smtClean="0">
                <a:ea typeface="ＭＳ Ｐゴシック" pitchFamily="-109" charset="-128"/>
                <a:cs typeface="ＭＳ Ｐゴシック" pitchFamily="-109" charset="-128"/>
              </a:rPr>
              <a:t> </a:t>
            </a:r>
          </a:p>
        </p:txBody>
      </p:sp>
      <p:pic>
        <p:nvPicPr>
          <p:cNvPr id="45061" name="Immagine 5" descr="fig03.gif"/>
          <p:cNvPicPr>
            <a:picLocks noChangeAspect="1"/>
          </p:cNvPicPr>
          <p:nvPr/>
        </p:nvPicPr>
        <p:blipFill>
          <a:blip r:embed="rId3"/>
          <a:srcRect l="241" b="66304"/>
          <a:stretch>
            <a:fillRect/>
          </a:stretch>
        </p:blipFill>
        <p:spPr bwMode="auto">
          <a:xfrm>
            <a:off x="-7938" y="3759200"/>
            <a:ext cx="9151938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CasellaDiTesto 6"/>
          <p:cNvSpPr txBox="1">
            <a:spLocks noChangeArrowheads="1"/>
          </p:cNvSpPr>
          <p:nvPr/>
        </p:nvSpPr>
        <p:spPr bwMode="auto">
          <a:xfrm>
            <a:off x="3606800" y="6180138"/>
            <a:ext cx="19097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 sz="2000" smtClean="0">
                <a:solidFill>
                  <a:srgbClr val="087BA5"/>
                </a:solidFill>
                <a:latin typeface="Arial" pitchFamily="-109" charset="0"/>
              </a:rPr>
              <a:t>Forecast days</a:t>
            </a:r>
          </a:p>
        </p:txBody>
      </p:sp>
      <p:pic>
        <p:nvPicPr>
          <p:cNvPr id="45063" name="Immagine 7" descr="fig03.gif"/>
          <p:cNvPicPr>
            <a:picLocks noChangeAspect="1"/>
          </p:cNvPicPr>
          <p:nvPr/>
        </p:nvPicPr>
        <p:blipFill>
          <a:blip r:embed="rId3"/>
          <a:srcRect l="9724" t="73210" r="77243" b="13704"/>
          <a:stretch>
            <a:fillRect/>
          </a:stretch>
        </p:blipFill>
        <p:spPr bwMode="auto">
          <a:xfrm>
            <a:off x="3479800" y="2751138"/>
            <a:ext cx="158115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1" y="1236664"/>
          <a:ext cx="3771899" cy="1601528"/>
        </p:xfrm>
        <a:graphic>
          <a:graphicData uri="http://schemas.openxmlformats.org/presentationml/2006/ole">
            <p:oleObj spid="_x0000_s188418" name="Document" r:id="rId4" imgW="2273300" imgH="965200" progId="Word.Document.12">
              <p:link updateAutomatic="1"/>
            </p:oleObj>
          </a:graphicData>
        </a:graphic>
      </p:graphicFrame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4056063" y="1308100"/>
          <a:ext cx="4046537" cy="1520171"/>
        </p:xfrm>
        <a:graphic>
          <a:graphicData uri="http://schemas.openxmlformats.org/presentationml/2006/ole">
            <p:oleObj spid="_x0000_s188419" name="Equation" r:id="rId5" imgW="2501900" imgH="939800" progId="Equation.3">
              <p:embed/>
            </p:oleObj>
          </a:graphicData>
        </a:graphic>
      </p:graphicFrame>
      <p:sp>
        <p:nvSpPr>
          <p:cNvPr id="45064" name="CasellaDiTesto 11"/>
          <p:cNvSpPr txBox="1">
            <a:spLocks noChangeArrowheads="1"/>
          </p:cNvSpPr>
          <p:nvPr/>
        </p:nvSpPr>
        <p:spPr bwMode="auto">
          <a:xfrm>
            <a:off x="896938" y="846138"/>
            <a:ext cx="2324100" cy="4000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 sz="2000" smtClean="0">
                <a:solidFill>
                  <a:srgbClr val="087BA5"/>
                </a:solidFill>
                <a:latin typeface="Arial" pitchFamily="-109" charset="0"/>
              </a:rPr>
              <a:t>Analysis-forecast</a:t>
            </a:r>
          </a:p>
        </p:txBody>
      </p:sp>
      <p:sp>
        <p:nvSpPr>
          <p:cNvPr id="45065" name="CasellaDiTesto 12"/>
          <p:cNvSpPr txBox="1">
            <a:spLocks noChangeArrowheads="1"/>
          </p:cNvSpPr>
          <p:nvPr/>
        </p:nvSpPr>
        <p:spPr bwMode="auto">
          <a:xfrm>
            <a:off x="4932363" y="881063"/>
            <a:ext cx="2763837" cy="4000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 sz="2000" dirty="0" err="1" smtClean="0">
                <a:solidFill>
                  <a:srgbClr val="087BA5"/>
                </a:solidFill>
                <a:latin typeface="Arial" pitchFamily="-109" charset="0"/>
              </a:rPr>
              <a:t>Analysis-Persistence</a:t>
            </a:r>
            <a:endParaRPr lang="it-IT" sz="2000" dirty="0" smtClean="0">
              <a:solidFill>
                <a:srgbClr val="087BA5"/>
              </a:solidFill>
              <a:latin typeface="Arial" pitchFamily="-109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11200" y="3251200"/>
            <a:ext cx="7955335" cy="2591594"/>
            <a:chOff x="711200" y="3251200"/>
            <a:chExt cx="7955335" cy="2591594"/>
          </a:xfrm>
        </p:grpSpPr>
        <p:sp>
          <p:nvSpPr>
            <p:cNvPr id="18" name="TextBox 17"/>
            <p:cNvSpPr txBox="1"/>
            <p:nvPr/>
          </p:nvSpPr>
          <p:spPr>
            <a:xfrm>
              <a:off x="5107147" y="3251200"/>
              <a:ext cx="3559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>
                    <a:solidFill>
                      <a:srgbClr val="3366FF"/>
                    </a:solidFill>
                  </a:ln>
                  <a:solidFill>
                    <a:srgbClr val="3366FF"/>
                  </a:solidFill>
                </a:rPr>
                <a:t>Doubling of initial error is 6-8 days</a:t>
              </a:r>
              <a:endParaRPr lang="en-US" dirty="0">
                <a:ln>
                  <a:solidFill>
                    <a:srgbClr val="3366FF"/>
                  </a:solidFill>
                </a:ln>
                <a:solidFill>
                  <a:srgbClr val="3366FF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 rot="5400000" flipH="1" flipV="1">
              <a:off x="3149600" y="5435600"/>
              <a:ext cx="8128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711200" y="5054600"/>
              <a:ext cx="2870200" cy="254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V="1">
              <a:off x="5422900" y="5092700"/>
              <a:ext cx="2260600" cy="381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5400000" flipH="1" flipV="1">
              <a:off x="7328694" y="5461000"/>
              <a:ext cx="710406" cy="79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flipV="1">
              <a:off x="3289300" y="3657600"/>
              <a:ext cx="3352800" cy="13462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16200000" flipV="1">
              <a:off x="6280150" y="4083050"/>
              <a:ext cx="1384300" cy="6096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6688" y="47624"/>
            <a:ext cx="6310312" cy="1146175"/>
          </a:xfrm>
        </p:spPr>
        <p:txBody>
          <a:bodyPr/>
          <a:lstStyle/>
          <a:p>
            <a:pPr algn="ctr"/>
            <a:r>
              <a:rPr lang="en-US" sz="2800" dirty="0" smtClean="0"/>
              <a:t>F</a:t>
            </a:r>
            <a:r>
              <a:rPr lang="en-US" sz="2800" dirty="0" smtClean="0"/>
              <a:t>orecast </a:t>
            </a:r>
            <a:r>
              <a:rPr lang="en-US" sz="2800" dirty="0"/>
              <a:t>skill: </a:t>
            </a:r>
            <a:br>
              <a:rPr lang="en-US" sz="2800" dirty="0"/>
            </a:br>
            <a:r>
              <a:rPr lang="en-US" sz="2800" dirty="0"/>
              <a:t>the effect of atmospheric forcing errors</a:t>
            </a:r>
          </a:p>
        </p:txBody>
      </p:sp>
      <p:pic>
        <p:nvPicPr>
          <p:cNvPr id="831494" name="Picture 6" descr="skill_FF0l_30"/>
          <p:cNvPicPr>
            <a:picLocks noChangeAspect="1" noChangeArrowheads="1"/>
          </p:cNvPicPr>
          <p:nvPr/>
        </p:nvPicPr>
        <p:blipFill>
          <a:blip r:embed="rId2"/>
          <a:srcRect l="47081" t="1712" r="549" b="3423"/>
          <a:stretch>
            <a:fillRect/>
          </a:stretch>
        </p:blipFill>
        <p:spPr bwMode="auto">
          <a:xfrm>
            <a:off x="2600325" y="1112838"/>
            <a:ext cx="4232275" cy="574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952500" y="1828800"/>
            <a:ext cx="3594100" cy="2070100"/>
            <a:chOff x="1856" y="1152"/>
            <a:chExt cx="2264" cy="1304"/>
          </a:xfrm>
        </p:grpSpPr>
        <p:sp>
          <p:nvSpPr>
            <p:cNvPr id="831496" name="Text Box 8"/>
            <p:cNvSpPr txBox="1">
              <a:spLocks noChangeArrowheads="1"/>
            </p:cNvSpPr>
            <p:nvPr/>
          </p:nvSpPr>
          <p:spPr bwMode="auto">
            <a:xfrm>
              <a:off x="1856" y="1152"/>
              <a:ext cx="1096" cy="748"/>
            </a:xfrm>
            <a:prstGeom prst="rect">
              <a:avLst/>
            </a:prstGeom>
            <a:noFill/>
            <a:ln w="28575">
              <a:solidFill>
                <a:srgbClr val="CC00CC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b="1">
                  <a:solidFill>
                    <a:srgbClr val="CC00CC"/>
                  </a:solidFill>
                </a:rPr>
                <a:t>Control:</a:t>
              </a:r>
            </a:p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b="1">
                  <a:solidFill>
                    <a:srgbClr val="CC00CC"/>
                  </a:solidFill>
                </a:rPr>
                <a:t>Forecast-persistence</a:t>
              </a:r>
            </a:p>
          </p:txBody>
        </p:sp>
        <p:sp>
          <p:nvSpPr>
            <p:cNvPr id="831497" name="Line 9"/>
            <p:cNvSpPr>
              <a:spLocks noChangeShapeType="1"/>
            </p:cNvSpPr>
            <p:nvPr/>
          </p:nvSpPr>
          <p:spPr bwMode="auto">
            <a:xfrm>
              <a:off x="2936" y="1312"/>
              <a:ext cx="1184" cy="1144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47700" y="3378200"/>
            <a:ext cx="4292600" cy="1168400"/>
            <a:chOff x="1664" y="2128"/>
            <a:chExt cx="2704" cy="736"/>
          </a:xfrm>
        </p:grpSpPr>
        <p:sp>
          <p:nvSpPr>
            <p:cNvPr id="831499" name="Rectangle 11"/>
            <p:cNvSpPr>
              <a:spLocks noChangeArrowheads="1"/>
            </p:cNvSpPr>
            <p:nvPr/>
          </p:nvSpPr>
          <p:spPr bwMode="auto">
            <a:xfrm>
              <a:off x="1664" y="2128"/>
              <a:ext cx="1208" cy="5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87BA5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b="1">
                  <a:solidFill>
                    <a:srgbClr val="087BA5"/>
                  </a:solidFill>
                </a:rPr>
                <a:t>Weekly forecast</a:t>
              </a:r>
            </a:p>
          </p:txBody>
        </p:sp>
        <p:sp>
          <p:nvSpPr>
            <p:cNvPr id="831500" name="Line 12"/>
            <p:cNvSpPr>
              <a:spLocks noChangeShapeType="1"/>
            </p:cNvSpPr>
            <p:nvPr/>
          </p:nvSpPr>
          <p:spPr bwMode="auto">
            <a:xfrm>
              <a:off x="2920" y="2344"/>
              <a:ext cx="1448" cy="520"/>
            </a:xfrm>
            <a:prstGeom prst="line">
              <a:avLst/>
            </a:prstGeom>
            <a:noFill/>
            <a:ln w="28575">
              <a:solidFill>
                <a:srgbClr val="087BA5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812800" y="4991107"/>
            <a:ext cx="3619500" cy="1692277"/>
            <a:chOff x="1768" y="3144"/>
            <a:chExt cx="2280" cy="1066"/>
          </a:xfrm>
        </p:grpSpPr>
        <p:sp>
          <p:nvSpPr>
            <p:cNvPr id="831503" name="Text Box 15"/>
            <p:cNvSpPr txBox="1">
              <a:spLocks noChangeArrowheads="1"/>
            </p:cNvSpPr>
            <p:nvPr/>
          </p:nvSpPr>
          <p:spPr bwMode="auto">
            <a:xfrm>
              <a:off x="1768" y="3144"/>
              <a:ext cx="1176" cy="1066"/>
            </a:xfrm>
            <a:prstGeom prst="rect">
              <a:avLst/>
            </a:prstGeom>
            <a:noFill/>
            <a:ln w="28575">
              <a:solidFill>
                <a:srgbClr val="993300"/>
              </a:solidFill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b="1" dirty="0">
                  <a:solidFill>
                    <a:srgbClr val="993300"/>
                  </a:solidFill>
                </a:rPr>
                <a:t>Daily forecasts started</a:t>
              </a:r>
              <a:r>
                <a:rPr lang="en-US" b="1" dirty="0" smtClean="0">
                  <a:solidFill>
                    <a:srgbClr val="993300"/>
                  </a:solidFill>
                </a:rPr>
                <a:t> from</a:t>
              </a:r>
            </a:p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b="1" dirty="0" smtClean="0">
                  <a:solidFill>
                    <a:srgbClr val="993300"/>
                  </a:solidFill>
                </a:rPr>
                <a:t>s</a:t>
              </a:r>
              <a:r>
                <a:rPr lang="en-US" dirty="0" smtClean="0">
                  <a:solidFill>
                    <a:srgbClr val="993300"/>
                  </a:solidFill>
                </a:rPr>
                <a:t>imulations driven by atmospheric analyses</a:t>
              </a:r>
              <a:endParaRPr lang="en-US" b="1" dirty="0">
                <a:solidFill>
                  <a:srgbClr val="993300"/>
                </a:solidFill>
              </a:endParaRPr>
            </a:p>
          </p:txBody>
        </p:sp>
        <p:sp>
          <p:nvSpPr>
            <p:cNvPr id="831504" name="Line 16"/>
            <p:cNvSpPr>
              <a:spLocks noChangeShapeType="1"/>
            </p:cNvSpPr>
            <p:nvPr/>
          </p:nvSpPr>
          <p:spPr bwMode="auto">
            <a:xfrm flipV="1">
              <a:off x="2976" y="3248"/>
              <a:ext cx="1072" cy="144"/>
            </a:xfrm>
            <a:prstGeom prst="line">
              <a:avLst/>
            </a:prstGeom>
            <a:noFill/>
            <a:ln w="28575">
              <a:solidFill>
                <a:srgbClr val="9933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48400" y="3657600"/>
            <a:ext cx="2270414" cy="1569660"/>
            <a:chOff x="6248400" y="3657600"/>
            <a:chExt cx="2270414" cy="1569660"/>
          </a:xfrm>
        </p:grpSpPr>
        <p:grpSp>
          <p:nvGrpSpPr>
            <p:cNvPr id="16" name="Group 15"/>
            <p:cNvGrpSpPr/>
            <p:nvPr/>
          </p:nvGrpSpPr>
          <p:grpSpPr>
            <a:xfrm>
              <a:off x="6273800" y="3657600"/>
              <a:ext cx="2245014" cy="1569660"/>
              <a:chOff x="6172200" y="4229100"/>
              <a:chExt cx="2245014" cy="156966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6270873" y="4229100"/>
                <a:ext cx="214634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>
                    <a:ln>
                      <a:solidFill>
                        <a:srgbClr val="000099"/>
                      </a:solidFill>
                    </a:ln>
                    <a:solidFill>
                      <a:srgbClr val="000099"/>
                    </a:solidFill>
                  </a:rPr>
                  <a:t>Forecast error </a:t>
                </a:r>
              </a:p>
              <a:p>
                <a:r>
                  <a:rPr lang="en-US" b="0" dirty="0" smtClean="0">
                    <a:ln>
                      <a:solidFill>
                        <a:srgbClr val="000099"/>
                      </a:solidFill>
                    </a:ln>
                    <a:solidFill>
                      <a:srgbClr val="000099"/>
                    </a:solidFill>
                  </a:rPr>
                  <a:t>at day 7</a:t>
                </a:r>
              </a:p>
              <a:p>
                <a:r>
                  <a:rPr lang="en-US" b="0" dirty="0" smtClean="0">
                    <a:ln>
                      <a:solidFill>
                        <a:srgbClr val="000099"/>
                      </a:solidFill>
                    </a:ln>
                    <a:solidFill>
                      <a:srgbClr val="000099"/>
                    </a:solidFill>
                  </a:rPr>
                  <a:t>d</a:t>
                </a:r>
                <a:r>
                  <a:rPr lang="en-US" b="0" dirty="0" smtClean="0">
                    <a:ln>
                      <a:solidFill>
                        <a:srgbClr val="000099"/>
                      </a:solidFill>
                    </a:ln>
                    <a:solidFill>
                      <a:srgbClr val="000099"/>
                    </a:solidFill>
                  </a:rPr>
                  <a:t>ecreased by </a:t>
                </a:r>
              </a:p>
              <a:p>
                <a:r>
                  <a:rPr lang="en-US" b="0" dirty="0" smtClean="0">
                    <a:ln>
                      <a:solidFill>
                        <a:srgbClr val="000099"/>
                      </a:solidFill>
                    </a:ln>
                    <a:solidFill>
                      <a:srgbClr val="000099"/>
                    </a:solidFill>
                  </a:rPr>
                  <a:t>30% only</a:t>
                </a:r>
              </a:p>
              <a:p>
                <a:r>
                  <a:rPr lang="en-US" b="0" dirty="0" smtClean="0">
                    <a:ln>
                      <a:solidFill>
                        <a:srgbClr val="000099"/>
                      </a:solidFill>
                    </a:ln>
                    <a:solidFill>
                      <a:srgbClr val="000099"/>
                    </a:solidFill>
                  </a:rPr>
                  <a:t>r</a:t>
                </a:r>
                <a:r>
                  <a:rPr lang="en-US" b="0" dirty="0" smtClean="0">
                    <a:ln>
                      <a:solidFill>
                        <a:srgbClr val="000099"/>
                      </a:solidFill>
                    </a:ln>
                    <a:solidFill>
                      <a:srgbClr val="000099"/>
                    </a:solidFill>
                  </a:rPr>
                  <a:t>educing atmospheric </a:t>
                </a:r>
              </a:p>
              <a:p>
                <a:r>
                  <a:rPr lang="en-US" b="0" dirty="0" smtClean="0">
                    <a:ln>
                      <a:solidFill>
                        <a:srgbClr val="000099"/>
                      </a:solidFill>
                    </a:ln>
                    <a:solidFill>
                      <a:srgbClr val="000099"/>
                    </a:solidFill>
                  </a:rPr>
                  <a:t>forcing error</a:t>
                </a:r>
                <a:endParaRPr lang="en-US" b="0" dirty="0">
                  <a:ln>
                    <a:solidFill>
                      <a:srgbClr val="000099"/>
                    </a:solidFill>
                  </a:ln>
                  <a:solidFill>
                    <a:srgbClr val="000099"/>
                  </a:solidFill>
                </a:endParaRPr>
              </a:p>
            </p:txBody>
          </p:sp>
          <p:sp>
            <p:nvSpPr>
              <p:cNvPr id="15" name="Left-Right Arrow 14"/>
              <p:cNvSpPr/>
              <p:nvPr/>
            </p:nvSpPr>
            <p:spPr bwMode="auto">
              <a:xfrm>
                <a:off x="6172200" y="4711700"/>
                <a:ext cx="508000" cy="304800"/>
              </a:xfrm>
              <a:prstGeom prst="left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87BA5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18" name="Straight Connector 17"/>
            <p:cNvCxnSpPr/>
            <p:nvPr/>
          </p:nvCxnSpPr>
          <p:spPr bwMode="auto">
            <a:xfrm rot="5400000">
              <a:off x="5822950" y="4184650"/>
              <a:ext cx="863600" cy="127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Immagine 3" descr="figure2_new-trim.png"/>
          <p:cNvPicPr>
            <a:picLocks noChangeAspect="1"/>
          </p:cNvPicPr>
          <p:nvPr/>
        </p:nvPicPr>
        <p:blipFill>
          <a:blip r:embed="rId3"/>
          <a:srcRect l="56668" t="7901"/>
          <a:stretch>
            <a:fillRect/>
          </a:stretch>
        </p:blipFill>
        <p:spPr bwMode="auto">
          <a:xfrm>
            <a:off x="5689600" y="1570038"/>
            <a:ext cx="3116263" cy="550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47625"/>
            <a:ext cx="6858000" cy="8794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the uncertainty in the winds ?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Milliff</a:t>
            </a:r>
            <a:r>
              <a:rPr lang="en-US" dirty="0" smtClean="0"/>
              <a:t> et </a:t>
            </a:r>
            <a:r>
              <a:rPr lang="en-US" dirty="0" smtClean="0"/>
              <a:t>al., </a:t>
            </a:r>
            <a:r>
              <a:rPr lang="en-US" dirty="0" smtClean="0"/>
              <a:t>2011)</a:t>
            </a:r>
            <a:endParaRPr lang="en-US" dirty="0"/>
          </a:p>
        </p:txBody>
      </p:sp>
      <p:pic>
        <p:nvPicPr>
          <p:cNvPr id="71684" name="Segnaposto contenuto 3" descr="figure2_new-tri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716" t="4303" r="89127"/>
          <a:stretch>
            <a:fillRect/>
          </a:stretch>
        </p:blipFill>
        <p:spPr bwMode="auto">
          <a:xfrm>
            <a:off x="4843463" y="1352550"/>
            <a:ext cx="833437" cy="5726113"/>
          </a:xfrm>
          <a:noFill/>
          <a:ln>
            <a:miter lim="800000"/>
            <a:headEnd/>
            <a:tailEnd/>
          </a:ln>
        </p:spPr>
      </p:pic>
      <p:grpSp>
        <p:nvGrpSpPr>
          <p:cNvPr id="3" name="Gruppo 19"/>
          <p:cNvGrpSpPr>
            <a:grpSpLocks/>
          </p:cNvGrpSpPr>
          <p:nvPr/>
        </p:nvGrpSpPr>
        <p:grpSpPr bwMode="auto">
          <a:xfrm>
            <a:off x="5638800" y="3870325"/>
            <a:ext cx="2133600" cy="736600"/>
            <a:chOff x="5976938" y="3649663"/>
            <a:chExt cx="2134373" cy="736513"/>
          </a:xfrm>
        </p:grpSpPr>
        <p:grpSp>
          <p:nvGrpSpPr>
            <p:cNvPr id="4" name="Gruppo 10"/>
            <p:cNvGrpSpPr>
              <a:grpSpLocks/>
            </p:cNvGrpSpPr>
            <p:nvPr/>
          </p:nvGrpSpPr>
          <p:grpSpPr bwMode="auto">
            <a:xfrm>
              <a:off x="5976938" y="3658129"/>
              <a:ext cx="2134373" cy="728047"/>
              <a:chOff x="5977467" y="3657600"/>
              <a:chExt cx="2133600" cy="728133"/>
            </a:xfrm>
          </p:grpSpPr>
          <p:sp>
            <p:nvSpPr>
              <p:cNvPr id="71701" name="Rettangolo 8"/>
              <p:cNvSpPr>
                <a:spLocks noChangeArrowheads="1"/>
              </p:cNvSpPr>
              <p:nvPr/>
            </p:nvSpPr>
            <p:spPr bwMode="auto">
              <a:xfrm>
                <a:off x="5994400" y="3699933"/>
                <a:ext cx="2116667" cy="22013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02" name="Rettangolo 9"/>
              <p:cNvSpPr>
                <a:spLocks noChangeArrowheads="1"/>
              </p:cNvSpPr>
              <p:nvPr/>
            </p:nvSpPr>
            <p:spPr bwMode="auto">
              <a:xfrm>
                <a:off x="5977467" y="3657600"/>
                <a:ext cx="177800" cy="72813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1699" name="Figura a mano libera 11"/>
            <p:cNvSpPr>
              <a:spLocks noChangeArrowheads="1"/>
            </p:cNvSpPr>
            <p:nvPr/>
          </p:nvSpPr>
          <p:spPr bwMode="auto">
            <a:xfrm>
              <a:off x="6705335" y="3649663"/>
              <a:ext cx="177864" cy="304764"/>
            </a:xfrm>
            <a:custGeom>
              <a:avLst/>
              <a:gdLst>
                <a:gd name="T0" fmla="*/ 0 w 177800"/>
                <a:gd name="T1" fmla="*/ 304728 h 304800"/>
                <a:gd name="T2" fmla="*/ 177928 w 177800"/>
                <a:gd name="T3" fmla="*/ 0 h 304800"/>
                <a:gd name="T4" fmla="*/ 177928 w 177800"/>
                <a:gd name="T5" fmla="*/ 0 h 304800"/>
                <a:gd name="T6" fmla="*/ 177928 w 177800"/>
                <a:gd name="T7" fmla="*/ 0 h 3048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800"/>
                <a:gd name="T13" fmla="*/ 0 h 304800"/>
                <a:gd name="T14" fmla="*/ 177800 w 177800"/>
                <a:gd name="T15" fmla="*/ 304800 h 3048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800" h="304800">
                  <a:moveTo>
                    <a:pt x="0" y="304800"/>
                  </a:moveTo>
                  <a:lnTo>
                    <a:pt x="177800" y="0"/>
                  </a:lnTo>
                </a:path>
              </a:pathLst>
            </a:custGeom>
            <a:solidFill>
              <a:schemeClr val="accent1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00" name="Figura a mano libera 12"/>
            <p:cNvSpPr>
              <a:spLocks noChangeArrowheads="1"/>
            </p:cNvSpPr>
            <p:nvPr/>
          </p:nvSpPr>
          <p:spPr bwMode="auto">
            <a:xfrm>
              <a:off x="6790033" y="3666595"/>
              <a:ext cx="160924" cy="279367"/>
            </a:xfrm>
            <a:custGeom>
              <a:avLst/>
              <a:gdLst>
                <a:gd name="T0" fmla="*/ 0 w 177800"/>
                <a:gd name="T1" fmla="*/ 234718 h 304800"/>
                <a:gd name="T2" fmla="*/ 131778 w 177800"/>
                <a:gd name="T3" fmla="*/ 0 h 304800"/>
                <a:gd name="T4" fmla="*/ 131778 w 177800"/>
                <a:gd name="T5" fmla="*/ 0 h 304800"/>
                <a:gd name="T6" fmla="*/ 131778 w 177800"/>
                <a:gd name="T7" fmla="*/ 0 h 3048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800"/>
                <a:gd name="T13" fmla="*/ 0 h 304800"/>
                <a:gd name="T14" fmla="*/ 177800 w 177800"/>
                <a:gd name="T15" fmla="*/ 304800 h 3048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800" h="304800">
                  <a:moveTo>
                    <a:pt x="0" y="304800"/>
                  </a:moveTo>
                  <a:lnTo>
                    <a:pt x="177800" y="0"/>
                  </a:lnTo>
                </a:path>
              </a:pathLst>
            </a:cu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686" name="CasellaDiTesto 21"/>
          <p:cNvSpPr txBox="1">
            <a:spLocks noChangeArrowheads="1"/>
          </p:cNvSpPr>
          <p:nvPr/>
        </p:nvSpPr>
        <p:spPr bwMode="auto">
          <a:xfrm>
            <a:off x="5810250" y="6475413"/>
            <a:ext cx="16716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Forecast day</a:t>
            </a:r>
          </a:p>
        </p:txBody>
      </p:sp>
      <p:sp>
        <p:nvSpPr>
          <p:cNvPr id="71687" name="CasellaDiTesto 22"/>
          <p:cNvSpPr txBox="1">
            <a:spLocks noChangeArrowheads="1"/>
          </p:cNvSpPr>
          <p:nvPr/>
        </p:nvSpPr>
        <p:spPr bwMode="auto">
          <a:xfrm rot="-5400000">
            <a:off x="4078287" y="5046663"/>
            <a:ext cx="1952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Wind amplitude</a:t>
            </a:r>
          </a:p>
        </p:txBody>
      </p:sp>
      <p:grpSp>
        <p:nvGrpSpPr>
          <p:cNvPr id="5" name="Gruppo 21"/>
          <p:cNvGrpSpPr>
            <a:grpSpLocks/>
          </p:cNvGrpSpPr>
          <p:nvPr/>
        </p:nvGrpSpPr>
        <p:grpSpPr bwMode="auto">
          <a:xfrm>
            <a:off x="287338" y="1011238"/>
            <a:ext cx="4638319" cy="5597525"/>
            <a:chOff x="287867" y="1011764"/>
            <a:chExt cx="4638319" cy="5596466"/>
          </a:xfrm>
        </p:grpSpPr>
        <p:grpSp>
          <p:nvGrpSpPr>
            <p:cNvPr id="6" name="Gruppo 20"/>
            <p:cNvGrpSpPr>
              <a:grpSpLocks/>
            </p:cNvGrpSpPr>
            <p:nvPr/>
          </p:nvGrpSpPr>
          <p:grpSpPr bwMode="auto">
            <a:xfrm>
              <a:off x="287867" y="1011764"/>
              <a:ext cx="4638319" cy="5575300"/>
              <a:chOff x="214313" y="1084263"/>
              <a:chExt cx="4638319" cy="5575300"/>
            </a:xfrm>
          </p:grpSpPr>
          <p:pic>
            <p:nvPicPr>
              <p:cNvPr id="71693" name="Immagine 19" descr="9_year_spectra.png"/>
              <p:cNvPicPr>
                <a:picLocks noChangeAspect="1"/>
              </p:cNvPicPr>
              <p:nvPr/>
            </p:nvPicPr>
            <p:blipFill>
              <a:blip r:embed="rId4"/>
              <a:srcRect t="1981" b="4289"/>
              <a:stretch>
                <a:fillRect/>
              </a:stretch>
            </p:blipFill>
            <p:spPr bwMode="auto">
              <a:xfrm>
                <a:off x="423863" y="1455738"/>
                <a:ext cx="3765550" cy="5203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1694" name="CasellaDiTesto 20"/>
              <p:cNvSpPr txBox="1">
                <a:spLocks noChangeArrowheads="1"/>
              </p:cNvSpPr>
              <p:nvPr/>
            </p:nvSpPr>
            <p:spPr bwMode="auto">
              <a:xfrm>
                <a:off x="1706563" y="1084263"/>
                <a:ext cx="158115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0">
                    <a:solidFill>
                      <a:schemeClr val="tx1"/>
                    </a:solidFill>
                  </a:rPr>
                  <a:t>Space scale</a:t>
                </a:r>
              </a:p>
            </p:txBody>
          </p:sp>
          <p:sp>
            <p:nvSpPr>
              <p:cNvPr id="71695" name="CasellaDiTesto 23"/>
              <p:cNvSpPr txBox="1">
                <a:spLocks noChangeArrowheads="1"/>
              </p:cNvSpPr>
              <p:nvPr/>
            </p:nvSpPr>
            <p:spPr bwMode="auto">
              <a:xfrm rot="-5400000">
                <a:off x="-543718" y="5299869"/>
                <a:ext cx="1916112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0">
                    <a:solidFill>
                      <a:schemeClr val="tx1"/>
                    </a:solidFill>
                  </a:rPr>
                  <a:t>Kinetic  Energy</a:t>
                </a:r>
              </a:p>
            </p:txBody>
          </p:sp>
          <p:sp>
            <p:nvSpPr>
              <p:cNvPr id="71696" name="CasellaDiTesto 25"/>
              <p:cNvSpPr txBox="1">
                <a:spLocks noChangeArrowheads="1"/>
              </p:cNvSpPr>
              <p:nvPr/>
            </p:nvSpPr>
            <p:spPr bwMode="auto">
              <a:xfrm>
                <a:off x="3914282" y="4216400"/>
                <a:ext cx="889987" cy="58466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rgbClr val="0000FF"/>
                    </a:solidFill>
                  </a:rPr>
                  <a:t>QSCAT</a:t>
                </a:r>
              </a:p>
              <a:p>
                <a:r>
                  <a:rPr lang="en-US" dirty="0" smtClean="0">
                    <a:solidFill>
                      <a:srgbClr val="0000FF"/>
                    </a:solidFill>
                  </a:rPr>
                  <a:t>data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71697" name="CasellaDiTesto 26"/>
              <p:cNvSpPr txBox="1">
                <a:spLocks noChangeArrowheads="1"/>
              </p:cNvSpPr>
              <p:nvPr/>
            </p:nvSpPr>
            <p:spPr bwMode="auto">
              <a:xfrm>
                <a:off x="2968983" y="6075371"/>
                <a:ext cx="1883649" cy="33849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rgbClr val="0000FF"/>
                    </a:solidFill>
                  </a:rPr>
                  <a:t>ECMWF analyses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25" name="CasellaDiTesto 24"/>
            <p:cNvSpPr txBox="1"/>
            <p:nvPr/>
          </p:nvSpPr>
          <p:spPr>
            <a:xfrm>
              <a:off x="1119717" y="3438592"/>
              <a:ext cx="755650" cy="3169638"/>
            </a:xfrm>
            <a:prstGeom prst="rect">
              <a:avLst/>
            </a:prstGeom>
            <a:solidFill>
              <a:srgbClr val="FFFFFF"/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000000"/>
                  </a:solidFill>
                  <a:latin typeface="Arial" pitchFamily="-108" charset="0"/>
                  <a:ea typeface="ＭＳ Ｐゴシック" pitchFamily="1" charset="-128"/>
                  <a:cs typeface="ＭＳ Ｐゴシック" pitchFamily="1" charset="-128"/>
                </a:rPr>
                <a:t>2000</a:t>
              </a:r>
            </a:p>
            <a:p>
              <a:pPr>
                <a:defRPr/>
              </a:pPr>
              <a:r>
                <a:rPr lang="en-US" b="0" dirty="0">
                  <a:solidFill>
                    <a:srgbClr val="0000FF"/>
                  </a:solidFill>
                  <a:latin typeface="Arial" pitchFamily="-108" charset="0"/>
                  <a:ea typeface="ＭＳ Ｐゴシック" pitchFamily="1" charset="-128"/>
                  <a:cs typeface="ＭＳ Ｐゴシック" pitchFamily="1" charset="-128"/>
                </a:rPr>
                <a:t>2001</a:t>
              </a:r>
            </a:p>
            <a:p>
              <a:pPr>
                <a:defRPr/>
              </a:pPr>
              <a:r>
                <a:rPr lang="en-US" b="0" dirty="0">
                  <a:solidFill>
                    <a:srgbClr val="FF6600"/>
                  </a:solidFill>
                  <a:latin typeface="Arial" pitchFamily="-108" charset="0"/>
                  <a:ea typeface="ＭＳ Ｐゴシック" pitchFamily="1" charset="-128"/>
                  <a:cs typeface="ＭＳ Ｐゴシック" pitchFamily="1" charset="-128"/>
                </a:rPr>
                <a:t>2002</a:t>
              </a:r>
            </a:p>
            <a:p>
              <a:pPr>
                <a:defRPr/>
              </a:pPr>
              <a:r>
                <a:rPr lang="en-US" b="0" dirty="0">
                  <a:solidFill>
                    <a:srgbClr val="008000"/>
                  </a:solidFill>
                  <a:latin typeface="Arial" pitchFamily="-108" charset="0"/>
                  <a:ea typeface="ＭＳ Ｐゴシック" pitchFamily="1" charset="-128"/>
                  <a:cs typeface="ＭＳ Ｐゴシック" pitchFamily="1" charset="-128"/>
                </a:rPr>
                <a:t>2003</a:t>
              </a:r>
            </a:p>
            <a:p>
              <a:pPr>
                <a:defRPr/>
              </a:pPr>
              <a:r>
                <a:rPr lang="en-US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" pitchFamily="-108" charset="0"/>
                  <a:ea typeface="ＭＳ Ｐゴシック" pitchFamily="1" charset="-128"/>
                  <a:cs typeface="ＭＳ Ｐゴシック" pitchFamily="1" charset="-128"/>
                </a:rPr>
                <a:t>2004</a:t>
              </a:r>
            </a:p>
            <a:p>
              <a:pPr>
                <a:defRPr/>
              </a:pPr>
              <a:r>
                <a:rPr lang="en-US" b="0" dirty="0">
                  <a:solidFill>
                    <a:srgbClr val="FF3399"/>
                  </a:solidFill>
                  <a:latin typeface="Arial" pitchFamily="-108" charset="0"/>
                  <a:ea typeface="ＭＳ Ｐゴシック" pitchFamily="1" charset="-128"/>
                  <a:cs typeface="ＭＳ Ｐゴシック" pitchFamily="1" charset="-128"/>
                </a:rPr>
                <a:t>2005</a:t>
              </a:r>
            </a:p>
            <a:p>
              <a:pPr>
                <a:defRPr/>
              </a:pPr>
              <a:r>
                <a:rPr lang="en-US" b="0" dirty="0">
                  <a:solidFill>
                    <a:srgbClr val="2971A5"/>
                  </a:solidFill>
                  <a:latin typeface="Arial" pitchFamily="-108" charset="0"/>
                  <a:ea typeface="ＭＳ Ｐゴシック" pitchFamily="1" charset="-128"/>
                  <a:cs typeface="ＭＳ Ｐゴシック" pitchFamily="1" charset="-128"/>
                </a:rPr>
                <a:t>2006</a:t>
              </a:r>
            </a:p>
            <a:p>
              <a:pPr>
                <a:defRPr/>
              </a:pPr>
              <a:r>
                <a:rPr lang="en-US" b="0" dirty="0">
                  <a:solidFill>
                    <a:srgbClr val="FF0000"/>
                  </a:solidFill>
                  <a:latin typeface="Arial" pitchFamily="-108" charset="0"/>
                  <a:ea typeface="ＭＳ Ｐゴシック" pitchFamily="1" charset="-128"/>
                  <a:cs typeface="ＭＳ Ｐゴシック" pitchFamily="1" charset="-128"/>
                </a:rPr>
                <a:t>2007</a:t>
              </a:r>
            </a:p>
            <a:p>
              <a:pPr>
                <a:defRPr/>
              </a:pPr>
              <a:r>
                <a:rPr lang="en-US" b="0" dirty="0">
                  <a:solidFill>
                    <a:srgbClr val="3DDD1D"/>
                  </a:solidFill>
                  <a:latin typeface="Arial" pitchFamily="-108" charset="0"/>
                  <a:ea typeface="ＭＳ Ｐゴシック" pitchFamily="1" charset="-128"/>
                  <a:cs typeface="ＭＳ Ｐゴシック" pitchFamily="1" charset="-128"/>
                </a:rPr>
                <a:t>2008</a:t>
              </a:r>
            </a:p>
            <a:p>
              <a:pPr>
                <a:defRPr/>
              </a:pPr>
              <a:endParaRPr lang="en-US" dirty="0">
                <a:latin typeface="Arial" pitchFamily="-108" charset="0"/>
                <a:ea typeface="ＭＳ Ｐゴシック" pitchFamily="1" charset="-128"/>
                <a:cs typeface="ＭＳ Ｐゴシック" pitchFamily="1" charset="-128"/>
              </a:endParaRPr>
            </a:p>
          </p:txBody>
        </p:sp>
      </p:grpSp>
      <p:sp>
        <p:nvSpPr>
          <p:cNvPr id="71690" name="CasellaDiTesto 23"/>
          <p:cNvSpPr txBox="1">
            <a:spLocks noChangeArrowheads="1"/>
          </p:cNvSpPr>
          <p:nvPr/>
        </p:nvSpPr>
        <p:spPr bwMode="auto">
          <a:xfrm>
            <a:off x="6866434" y="3136900"/>
            <a:ext cx="170080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Forecast</a:t>
            </a:r>
          </a:p>
          <a:p>
            <a:r>
              <a:rPr lang="en-US" dirty="0">
                <a:solidFill>
                  <a:schemeClr val="tx1"/>
                </a:solidFill>
              </a:rPr>
              <a:t>Winds</a:t>
            </a:r>
          </a:p>
          <a:p>
            <a:r>
              <a:rPr lang="en-US" dirty="0">
                <a:solidFill>
                  <a:schemeClr val="tx1"/>
                </a:solidFill>
              </a:rPr>
              <a:t>(Black: ECMWF </a:t>
            </a:r>
          </a:p>
          <a:p>
            <a:r>
              <a:rPr lang="en-US" dirty="0">
                <a:solidFill>
                  <a:schemeClr val="tx1"/>
                </a:solidFill>
              </a:rPr>
              <a:t>deterministic</a:t>
            </a:r>
          </a:p>
          <a:p>
            <a:r>
              <a:rPr lang="en-US" dirty="0">
                <a:solidFill>
                  <a:schemeClr val="tx1"/>
                </a:solidFill>
              </a:rPr>
              <a:t>Blue: ECMWF </a:t>
            </a:r>
          </a:p>
          <a:p>
            <a:r>
              <a:rPr lang="en-US" dirty="0">
                <a:solidFill>
                  <a:schemeClr val="tx1"/>
                </a:solidFill>
              </a:rPr>
              <a:t>ensemble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310606" y="1613694"/>
            <a:ext cx="2045632" cy="926882"/>
            <a:chOff x="2297906" y="1639094"/>
            <a:chExt cx="2045632" cy="926882"/>
          </a:xfrm>
        </p:grpSpPr>
        <p:cxnSp>
          <p:nvCxnSpPr>
            <p:cNvPr id="24" name="Straight Arrow Connector 23"/>
            <p:cNvCxnSpPr/>
            <p:nvPr/>
          </p:nvCxnSpPr>
          <p:spPr bwMode="auto">
            <a:xfrm rot="5400000" flipH="1" flipV="1">
              <a:off x="1879600" y="2057400"/>
              <a:ext cx="8382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699137" y="1981200"/>
              <a:ext cx="164440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n>
                    <a:solidFill>
                      <a:srgbClr val="A50021"/>
                    </a:solidFill>
                  </a:ln>
                  <a:solidFill>
                    <a:srgbClr val="A50021"/>
                  </a:solidFill>
                </a:rPr>
                <a:t>Horizontal scale </a:t>
              </a:r>
            </a:p>
            <a:p>
              <a:r>
                <a:rPr lang="en-US" b="0" dirty="0" smtClean="0">
                  <a:ln>
                    <a:solidFill>
                      <a:srgbClr val="A50021"/>
                    </a:solidFill>
                  </a:ln>
                  <a:solidFill>
                    <a:srgbClr val="A50021"/>
                  </a:solidFill>
                </a:rPr>
                <a:t>Of uncertainty</a:t>
              </a:r>
              <a:endParaRPr lang="en-US" b="0" dirty="0">
                <a:ln>
                  <a:solidFill>
                    <a:srgbClr val="A50021"/>
                  </a:solidFill>
                </a:ln>
                <a:solidFill>
                  <a:srgbClr val="A5002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995194" y="5435600"/>
            <a:ext cx="2292745" cy="610176"/>
            <a:chOff x="5995194" y="5435600"/>
            <a:chExt cx="2292745" cy="610176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rot="10800000" flipV="1">
              <a:off x="5995194" y="5435600"/>
              <a:ext cx="888206" cy="2619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6222350" y="5461000"/>
              <a:ext cx="206558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50021"/>
                  </a:solidFill>
                </a:rPr>
                <a:t>2.5 </a:t>
              </a:r>
              <a:r>
                <a:rPr lang="en-US" dirty="0" smtClean="0">
                  <a:solidFill>
                    <a:srgbClr val="A50021"/>
                  </a:solidFill>
                </a:rPr>
                <a:t>days</a:t>
              </a:r>
            </a:p>
            <a:p>
              <a:r>
                <a:rPr lang="en-US" dirty="0" smtClean="0">
                  <a:solidFill>
                    <a:srgbClr val="A50021"/>
                  </a:solidFill>
                </a:rPr>
                <a:t>error doubling time</a:t>
              </a:r>
              <a:endParaRPr lang="en-US" dirty="0">
                <a:solidFill>
                  <a:srgbClr val="A5002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0" y="0"/>
            <a:ext cx="6629400" cy="1219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Posterior distributions of winds from a Bayesian Hierarchical Model</a:t>
            </a:r>
            <a:r>
              <a:rPr lang="en-US" dirty="0" smtClean="0"/>
              <a:t>: BHM-SVW realizations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Milliff</a:t>
            </a:r>
            <a:r>
              <a:rPr lang="en-US" dirty="0" smtClean="0"/>
              <a:t> et al., 2011)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4755" name="Picture 1" descr="svw_clusters_wmed_rot_no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39074"/>
            <a:ext cx="8316172" cy="507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67747" y="6350000"/>
            <a:ext cx="4411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10 realizations for February, 2 2005 at 18:00 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010400" cy="1320800"/>
          </a:xfrm>
        </p:spPr>
        <p:txBody>
          <a:bodyPr/>
          <a:lstStyle/>
          <a:p>
            <a:pPr algn="ctr">
              <a:defRPr/>
            </a:pPr>
            <a:r>
              <a:rPr lang="it-IT" sz="2800" dirty="0" smtClean="0"/>
              <a:t>The BHM-SVW </a:t>
            </a:r>
            <a:r>
              <a:rPr lang="it-IT" sz="2800" dirty="0" err="1" smtClean="0"/>
              <a:t>Ocean</a:t>
            </a:r>
            <a:r>
              <a:rPr lang="it-IT" sz="2800" dirty="0" smtClean="0"/>
              <a:t> Ensemble </a:t>
            </a:r>
            <a:r>
              <a:rPr lang="it-IT" sz="2800" dirty="0" err="1" smtClean="0"/>
              <a:t>Forecast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err="1" smtClean="0"/>
              <a:t>method</a:t>
            </a:r>
            <a:r>
              <a:rPr lang="it-IT" sz="2800" dirty="0" smtClean="0"/>
              <a:t> (Pinardi </a:t>
            </a:r>
            <a:r>
              <a:rPr lang="it-IT" sz="2800" dirty="0" err="1" smtClean="0"/>
              <a:t>et</a:t>
            </a:r>
            <a:r>
              <a:rPr lang="it-IT" sz="2800" dirty="0" smtClean="0"/>
              <a:t> al., 2011)</a:t>
            </a:r>
            <a:endParaRPr lang="it-IT" sz="2800" dirty="0"/>
          </a:p>
        </p:txBody>
      </p:sp>
      <p:grpSp>
        <p:nvGrpSpPr>
          <p:cNvPr id="2" name="Gruppo 100"/>
          <p:cNvGrpSpPr>
            <a:grpSpLocks/>
          </p:cNvGrpSpPr>
          <p:nvPr/>
        </p:nvGrpSpPr>
        <p:grpSpPr bwMode="auto">
          <a:xfrm>
            <a:off x="1008063" y="2520950"/>
            <a:ext cx="5400675" cy="288925"/>
            <a:chOff x="1008063" y="2520950"/>
            <a:chExt cx="5400675" cy="288925"/>
          </a:xfrm>
        </p:grpSpPr>
        <p:sp>
          <p:nvSpPr>
            <p:cNvPr id="75962" name="Rectangle 118"/>
            <p:cNvSpPr>
              <a:spLocks noChangeArrowheads="1"/>
            </p:cNvSpPr>
            <p:nvPr/>
          </p:nvSpPr>
          <p:spPr bwMode="auto">
            <a:xfrm>
              <a:off x="4321175" y="2592387"/>
              <a:ext cx="2087563" cy="14446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63" name="Rectangle 230"/>
            <p:cNvSpPr>
              <a:spLocks noChangeArrowheads="1"/>
            </p:cNvSpPr>
            <p:nvPr/>
          </p:nvSpPr>
          <p:spPr bwMode="auto">
            <a:xfrm>
              <a:off x="100806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64" name="Rectangle 231"/>
            <p:cNvSpPr>
              <a:spLocks noChangeArrowheads="1"/>
            </p:cNvSpPr>
            <p:nvPr/>
          </p:nvSpPr>
          <p:spPr bwMode="auto">
            <a:xfrm>
              <a:off x="11699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65" name="Rectangle 232"/>
            <p:cNvSpPr>
              <a:spLocks noChangeArrowheads="1"/>
            </p:cNvSpPr>
            <p:nvPr/>
          </p:nvSpPr>
          <p:spPr bwMode="auto">
            <a:xfrm>
              <a:off x="122713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66" name="Rectangle 233"/>
            <p:cNvSpPr>
              <a:spLocks noChangeArrowheads="1"/>
            </p:cNvSpPr>
            <p:nvPr/>
          </p:nvSpPr>
          <p:spPr bwMode="auto">
            <a:xfrm>
              <a:off x="13906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67" name="Rectangle 234"/>
            <p:cNvSpPr>
              <a:spLocks noChangeArrowheads="1"/>
            </p:cNvSpPr>
            <p:nvPr/>
          </p:nvSpPr>
          <p:spPr bwMode="auto">
            <a:xfrm>
              <a:off x="144621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68" name="Rectangle 235"/>
            <p:cNvSpPr>
              <a:spLocks noChangeArrowheads="1"/>
            </p:cNvSpPr>
            <p:nvPr/>
          </p:nvSpPr>
          <p:spPr bwMode="auto">
            <a:xfrm>
              <a:off x="16097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69" name="Rectangle 236"/>
            <p:cNvSpPr>
              <a:spLocks noChangeArrowheads="1"/>
            </p:cNvSpPr>
            <p:nvPr/>
          </p:nvSpPr>
          <p:spPr bwMode="auto">
            <a:xfrm>
              <a:off x="166687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70" name="Rectangle 237"/>
            <p:cNvSpPr>
              <a:spLocks noChangeArrowheads="1"/>
            </p:cNvSpPr>
            <p:nvPr/>
          </p:nvSpPr>
          <p:spPr bwMode="auto">
            <a:xfrm>
              <a:off x="18288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71" name="Rectangle 238"/>
            <p:cNvSpPr>
              <a:spLocks noChangeArrowheads="1"/>
            </p:cNvSpPr>
            <p:nvPr/>
          </p:nvSpPr>
          <p:spPr bwMode="auto">
            <a:xfrm>
              <a:off x="1885950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72" name="Rectangle 239"/>
            <p:cNvSpPr>
              <a:spLocks noChangeArrowheads="1"/>
            </p:cNvSpPr>
            <p:nvPr/>
          </p:nvSpPr>
          <p:spPr bwMode="auto">
            <a:xfrm>
              <a:off x="20494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73" name="Rectangle 240"/>
            <p:cNvSpPr>
              <a:spLocks noChangeArrowheads="1"/>
            </p:cNvSpPr>
            <p:nvPr/>
          </p:nvSpPr>
          <p:spPr bwMode="auto">
            <a:xfrm>
              <a:off x="210502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74" name="Rectangle 241"/>
            <p:cNvSpPr>
              <a:spLocks noChangeArrowheads="1"/>
            </p:cNvSpPr>
            <p:nvPr/>
          </p:nvSpPr>
          <p:spPr bwMode="auto">
            <a:xfrm>
              <a:off x="226853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75" name="Rectangle 242"/>
            <p:cNvSpPr>
              <a:spLocks noChangeArrowheads="1"/>
            </p:cNvSpPr>
            <p:nvPr/>
          </p:nvSpPr>
          <p:spPr bwMode="auto">
            <a:xfrm>
              <a:off x="232568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76" name="Rectangle 243"/>
            <p:cNvSpPr>
              <a:spLocks noChangeArrowheads="1"/>
            </p:cNvSpPr>
            <p:nvPr/>
          </p:nvSpPr>
          <p:spPr bwMode="auto">
            <a:xfrm>
              <a:off x="24876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77" name="Rectangle 244"/>
            <p:cNvSpPr>
              <a:spLocks noChangeArrowheads="1"/>
            </p:cNvSpPr>
            <p:nvPr/>
          </p:nvSpPr>
          <p:spPr bwMode="auto">
            <a:xfrm>
              <a:off x="254476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78" name="Rectangle 245"/>
            <p:cNvSpPr>
              <a:spLocks noChangeArrowheads="1"/>
            </p:cNvSpPr>
            <p:nvPr/>
          </p:nvSpPr>
          <p:spPr bwMode="auto">
            <a:xfrm>
              <a:off x="270827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79" name="Rectangle 246"/>
            <p:cNvSpPr>
              <a:spLocks noChangeArrowheads="1"/>
            </p:cNvSpPr>
            <p:nvPr/>
          </p:nvSpPr>
          <p:spPr bwMode="auto">
            <a:xfrm>
              <a:off x="276542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80" name="Rectangle 247"/>
            <p:cNvSpPr>
              <a:spLocks noChangeArrowheads="1"/>
            </p:cNvSpPr>
            <p:nvPr/>
          </p:nvSpPr>
          <p:spPr bwMode="auto">
            <a:xfrm>
              <a:off x="29273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81" name="Rectangle 248"/>
            <p:cNvSpPr>
              <a:spLocks noChangeArrowheads="1"/>
            </p:cNvSpPr>
            <p:nvPr/>
          </p:nvSpPr>
          <p:spPr bwMode="auto">
            <a:xfrm>
              <a:off x="298450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82" name="Rectangle 249"/>
            <p:cNvSpPr>
              <a:spLocks noChangeArrowheads="1"/>
            </p:cNvSpPr>
            <p:nvPr/>
          </p:nvSpPr>
          <p:spPr bwMode="auto">
            <a:xfrm>
              <a:off x="31480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83" name="Rectangle 250"/>
            <p:cNvSpPr>
              <a:spLocks noChangeArrowheads="1"/>
            </p:cNvSpPr>
            <p:nvPr/>
          </p:nvSpPr>
          <p:spPr bwMode="auto">
            <a:xfrm>
              <a:off x="320357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84" name="Rectangle 251"/>
            <p:cNvSpPr>
              <a:spLocks noChangeArrowheads="1"/>
            </p:cNvSpPr>
            <p:nvPr/>
          </p:nvSpPr>
          <p:spPr bwMode="auto">
            <a:xfrm>
              <a:off x="33670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85" name="Rectangle 252"/>
            <p:cNvSpPr>
              <a:spLocks noChangeArrowheads="1"/>
            </p:cNvSpPr>
            <p:nvPr/>
          </p:nvSpPr>
          <p:spPr bwMode="auto">
            <a:xfrm>
              <a:off x="342423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86" name="Rectangle 253"/>
            <p:cNvSpPr>
              <a:spLocks noChangeArrowheads="1"/>
            </p:cNvSpPr>
            <p:nvPr/>
          </p:nvSpPr>
          <p:spPr bwMode="auto">
            <a:xfrm>
              <a:off x="35861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87" name="Rectangle 254"/>
            <p:cNvSpPr>
              <a:spLocks noChangeArrowheads="1"/>
            </p:cNvSpPr>
            <p:nvPr/>
          </p:nvSpPr>
          <p:spPr bwMode="auto">
            <a:xfrm>
              <a:off x="364331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88" name="Rectangle 255"/>
            <p:cNvSpPr>
              <a:spLocks noChangeArrowheads="1"/>
            </p:cNvSpPr>
            <p:nvPr/>
          </p:nvSpPr>
          <p:spPr bwMode="auto">
            <a:xfrm>
              <a:off x="38068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89" name="Rectangle 256"/>
            <p:cNvSpPr>
              <a:spLocks noChangeArrowheads="1"/>
            </p:cNvSpPr>
            <p:nvPr/>
          </p:nvSpPr>
          <p:spPr bwMode="auto">
            <a:xfrm>
              <a:off x="386238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90" name="Rectangle 257"/>
            <p:cNvSpPr>
              <a:spLocks noChangeArrowheads="1"/>
            </p:cNvSpPr>
            <p:nvPr/>
          </p:nvSpPr>
          <p:spPr bwMode="auto">
            <a:xfrm>
              <a:off x="40259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91" name="Rectangle 258"/>
            <p:cNvSpPr>
              <a:spLocks noChangeArrowheads="1"/>
            </p:cNvSpPr>
            <p:nvPr/>
          </p:nvSpPr>
          <p:spPr bwMode="auto">
            <a:xfrm>
              <a:off x="408305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92" name="Rectangle 259"/>
            <p:cNvSpPr>
              <a:spLocks noChangeArrowheads="1"/>
            </p:cNvSpPr>
            <p:nvPr/>
          </p:nvSpPr>
          <p:spPr bwMode="auto">
            <a:xfrm>
              <a:off x="42465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780" name="Line 338"/>
          <p:cNvSpPr>
            <a:spLocks noChangeShapeType="1"/>
          </p:cNvSpPr>
          <p:nvPr/>
        </p:nvSpPr>
        <p:spPr bwMode="auto">
          <a:xfrm>
            <a:off x="503238" y="2160588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1" name="Line 339"/>
          <p:cNvSpPr>
            <a:spLocks noChangeShapeType="1"/>
          </p:cNvSpPr>
          <p:nvPr/>
        </p:nvSpPr>
        <p:spPr bwMode="auto">
          <a:xfrm>
            <a:off x="863600" y="1873250"/>
            <a:ext cx="0" cy="467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2" name="Text Box 340"/>
          <p:cNvSpPr txBox="1">
            <a:spLocks noChangeArrowheads="1"/>
          </p:cNvSpPr>
          <p:nvPr/>
        </p:nvSpPr>
        <p:spPr bwMode="auto">
          <a:xfrm>
            <a:off x="7877720" y="1584325"/>
            <a:ext cx="6751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solidFill>
                  <a:srgbClr val="000000"/>
                </a:solidFill>
              </a:rPr>
              <a:t>Days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75783" name="Line 342"/>
          <p:cNvSpPr>
            <a:spLocks noChangeShapeType="1"/>
          </p:cNvSpPr>
          <p:nvPr/>
        </p:nvSpPr>
        <p:spPr bwMode="auto">
          <a:xfrm>
            <a:off x="4248150" y="20177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4" name="Line 343"/>
          <p:cNvSpPr>
            <a:spLocks noChangeShapeType="1"/>
          </p:cNvSpPr>
          <p:nvPr/>
        </p:nvSpPr>
        <p:spPr bwMode="auto">
          <a:xfrm>
            <a:off x="5832475" y="20161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5" name="Line 344"/>
          <p:cNvSpPr>
            <a:spLocks noChangeShapeType="1"/>
          </p:cNvSpPr>
          <p:nvPr/>
        </p:nvSpPr>
        <p:spPr bwMode="auto">
          <a:xfrm>
            <a:off x="7416800" y="20145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6" name="Line 345"/>
          <p:cNvSpPr>
            <a:spLocks noChangeShapeType="1"/>
          </p:cNvSpPr>
          <p:nvPr/>
        </p:nvSpPr>
        <p:spPr bwMode="auto">
          <a:xfrm>
            <a:off x="2735263" y="201295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7" name="Text Box 346"/>
          <p:cNvSpPr txBox="1">
            <a:spLocks noChangeArrowheads="1"/>
          </p:cNvSpPr>
          <p:nvPr/>
        </p:nvSpPr>
        <p:spPr bwMode="auto">
          <a:xfrm>
            <a:off x="3726842" y="1655763"/>
            <a:ext cx="8997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 sz="1400" dirty="0" err="1">
                <a:solidFill>
                  <a:srgbClr val="000000"/>
                </a:solidFill>
              </a:rPr>
              <a:t>Tuesday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75788" name="Text Box 348"/>
          <p:cNvSpPr txBox="1">
            <a:spLocks noChangeArrowheads="1"/>
          </p:cNvSpPr>
          <p:nvPr/>
        </p:nvSpPr>
        <p:spPr bwMode="auto">
          <a:xfrm>
            <a:off x="5382604" y="1639888"/>
            <a:ext cx="8997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 sz="1400" dirty="0" err="1">
                <a:solidFill>
                  <a:srgbClr val="000000"/>
                </a:solidFill>
              </a:rPr>
              <a:t>Tuesday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75789" name="Text Box 349"/>
          <p:cNvSpPr txBox="1">
            <a:spLocks noChangeArrowheads="1"/>
          </p:cNvSpPr>
          <p:nvPr/>
        </p:nvSpPr>
        <p:spPr bwMode="auto">
          <a:xfrm>
            <a:off x="2285392" y="1655763"/>
            <a:ext cx="8997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 sz="1400" dirty="0" err="1">
                <a:solidFill>
                  <a:srgbClr val="000000"/>
                </a:solidFill>
              </a:rPr>
              <a:t>Tuesday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75790" name="Rectangle 358"/>
          <p:cNvSpPr>
            <a:spLocks noChangeArrowheads="1"/>
          </p:cNvSpPr>
          <p:nvPr/>
        </p:nvSpPr>
        <p:spPr bwMode="auto">
          <a:xfrm>
            <a:off x="1439863" y="6408738"/>
            <a:ext cx="2087562" cy="1444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1" name="Rectangle 360"/>
          <p:cNvSpPr>
            <a:spLocks noChangeArrowheads="1"/>
          </p:cNvSpPr>
          <p:nvPr/>
        </p:nvSpPr>
        <p:spPr bwMode="auto">
          <a:xfrm>
            <a:off x="5453063" y="6267450"/>
            <a:ext cx="36512" cy="28892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2" name="Text Box 361"/>
          <p:cNvSpPr txBox="1">
            <a:spLocks noChangeArrowheads="1"/>
          </p:cNvSpPr>
          <p:nvPr/>
        </p:nvSpPr>
        <p:spPr bwMode="auto">
          <a:xfrm>
            <a:off x="5621338" y="6318250"/>
            <a:ext cx="9223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 sz="1400" dirty="0" err="1">
                <a:solidFill>
                  <a:srgbClr val="000000"/>
                </a:solidFill>
              </a:rPr>
              <a:t>Analysis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75793" name="Text Box 364"/>
          <p:cNvSpPr txBox="1">
            <a:spLocks noChangeArrowheads="1"/>
          </p:cNvSpPr>
          <p:nvPr/>
        </p:nvSpPr>
        <p:spPr bwMode="auto">
          <a:xfrm>
            <a:off x="3586163" y="6308725"/>
            <a:ext cx="16986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solidFill>
                  <a:srgbClr val="000000"/>
                </a:solidFill>
              </a:rPr>
              <a:t>10 </a:t>
            </a:r>
            <a:r>
              <a:rPr lang="it-IT" sz="1400" dirty="0" err="1">
                <a:solidFill>
                  <a:srgbClr val="000000"/>
                </a:solidFill>
              </a:rPr>
              <a:t>days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Forecast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5794" name="Oval 367"/>
          <p:cNvSpPr>
            <a:spLocks noChangeArrowheads="1"/>
          </p:cNvSpPr>
          <p:nvPr/>
        </p:nvSpPr>
        <p:spPr bwMode="auto">
          <a:xfrm>
            <a:off x="3671888" y="1655763"/>
            <a:ext cx="1008062" cy="288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uppo 101"/>
          <p:cNvGrpSpPr>
            <a:grpSpLocks/>
          </p:cNvGrpSpPr>
          <p:nvPr/>
        </p:nvGrpSpPr>
        <p:grpSpPr bwMode="auto">
          <a:xfrm>
            <a:off x="1025525" y="2825750"/>
            <a:ext cx="5400675" cy="288925"/>
            <a:chOff x="1008063" y="2520950"/>
            <a:chExt cx="5400675" cy="288925"/>
          </a:xfrm>
        </p:grpSpPr>
        <p:sp>
          <p:nvSpPr>
            <p:cNvPr id="75931" name="Rectangle 118"/>
            <p:cNvSpPr>
              <a:spLocks noChangeArrowheads="1"/>
            </p:cNvSpPr>
            <p:nvPr/>
          </p:nvSpPr>
          <p:spPr bwMode="auto">
            <a:xfrm>
              <a:off x="4321175" y="2592387"/>
              <a:ext cx="2087563" cy="14446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32" name="Rectangle 230"/>
            <p:cNvSpPr>
              <a:spLocks noChangeArrowheads="1"/>
            </p:cNvSpPr>
            <p:nvPr/>
          </p:nvSpPr>
          <p:spPr bwMode="auto">
            <a:xfrm>
              <a:off x="100806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33" name="Rectangle 231"/>
            <p:cNvSpPr>
              <a:spLocks noChangeArrowheads="1"/>
            </p:cNvSpPr>
            <p:nvPr/>
          </p:nvSpPr>
          <p:spPr bwMode="auto">
            <a:xfrm>
              <a:off x="11699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34" name="Rectangle 232"/>
            <p:cNvSpPr>
              <a:spLocks noChangeArrowheads="1"/>
            </p:cNvSpPr>
            <p:nvPr/>
          </p:nvSpPr>
          <p:spPr bwMode="auto">
            <a:xfrm>
              <a:off x="122713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35" name="Rectangle 233"/>
            <p:cNvSpPr>
              <a:spLocks noChangeArrowheads="1"/>
            </p:cNvSpPr>
            <p:nvPr/>
          </p:nvSpPr>
          <p:spPr bwMode="auto">
            <a:xfrm>
              <a:off x="13906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36" name="Rectangle 234"/>
            <p:cNvSpPr>
              <a:spLocks noChangeArrowheads="1"/>
            </p:cNvSpPr>
            <p:nvPr/>
          </p:nvSpPr>
          <p:spPr bwMode="auto">
            <a:xfrm>
              <a:off x="144621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37" name="Rectangle 235"/>
            <p:cNvSpPr>
              <a:spLocks noChangeArrowheads="1"/>
            </p:cNvSpPr>
            <p:nvPr/>
          </p:nvSpPr>
          <p:spPr bwMode="auto">
            <a:xfrm>
              <a:off x="16097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38" name="Rectangle 236"/>
            <p:cNvSpPr>
              <a:spLocks noChangeArrowheads="1"/>
            </p:cNvSpPr>
            <p:nvPr/>
          </p:nvSpPr>
          <p:spPr bwMode="auto">
            <a:xfrm>
              <a:off x="166687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39" name="Rectangle 237"/>
            <p:cNvSpPr>
              <a:spLocks noChangeArrowheads="1"/>
            </p:cNvSpPr>
            <p:nvPr/>
          </p:nvSpPr>
          <p:spPr bwMode="auto">
            <a:xfrm>
              <a:off x="18288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40" name="Rectangle 238"/>
            <p:cNvSpPr>
              <a:spLocks noChangeArrowheads="1"/>
            </p:cNvSpPr>
            <p:nvPr/>
          </p:nvSpPr>
          <p:spPr bwMode="auto">
            <a:xfrm>
              <a:off x="1885950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41" name="Rectangle 239"/>
            <p:cNvSpPr>
              <a:spLocks noChangeArrowheads="1"/>
            </p:cNvSpPr>
            <p:nvPr/>
          </p:nvSpPr>
          <p:spPr bwMode="auto">
            <a:xfrm>
              <a:off x="20494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42" name="Rectangle 240"/>
            <p:cNvSpPr>
              <a:spLocks noChangeArrowheads="1"/>
            </p:cNvSpPr>
            <p:nvPr/>
          </p:nvSpPr>
          <p:spPr bwMode="auto">
            <a:xfrm>
              <a:off x="210502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43" name="Rectangle 241"/>
            <p:cNvSpPr>
              <a:spLocks noChangeArrowheads="1"/>
            </p:cNvSpPr>
            <p:nvPr/>
          </p:nvSpPr>
          <p:spPr bwMode="auto">
            <a:xfrm>
              <a:off x="226853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44" name="Rectangle 242"/>
            <p:cNvSpPr>
              <a:spLocks noChangeArrowheads="1"/>
            </p:cNvSpPr>
            <p:nvPr/>
          </p:nvSpPr>
          <p:spPr bwMode="auto">
            <a:xfrm>
              <a:off x="232568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45" name="Rectangle 243"/>
            <p:cNvSpPr>
              <a:spLocks noChangeArrowheads="1"/>
            </p:cNvSpPr>
            <p:nvPr/>
          </p:nvSpPr>
          <p:spPr bwMode="auto">
            <a:xfrm>
              <a:off x="24876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46" name="Rectangle 244"/>
            <p:cNvSpPr>
              <a:spLocks noChangeArrowheads="1"/>
            </p:cNvSpPr>
            <p:nvPr/>
          </p:nvSpPr>
          <p:spPr bwMode="auto">
            <a:xfrm>
              <a:off x="254476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47" name="Rectangle 245"/>
            <p:cNvSpPr>
              <a:spLocks noChangeArrowheads="1"/>
            </p:cNvSpPr>
            <p:nvPr/>
          </p:nvSpPr>
          <p:spPr bwMode="auto">
            <a:xfrm>
              <a:off x="270827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48" name="Rectangle 246"/>
            <p:cNvSpPr>
              <a:spLocks noChangeArrowheads="1"/>
            </p:cNvSpPr>
            <p:nvPr/>
          </p:nvSpPr>
          <p:spPr bwMode="auto">
            <a:xfrm>
              <a:off x="276542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49" name="Rectangle 247"/>
            <p:cNvSpPr>
              <a:spLocks noChangeArrowheads="1"/>
            </p:cNvSpPr>
            <p:nvPr/>
          </p:nvSpPr>
          <p:spPr bwMode="auto">
            <a:xfrm>
              <a:off x="29273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50" name="Rectangle 248"/>
            <p:cNvSpPr>
              <a:spLocks noChangeArrowheads="1"/>
            </p:cNvSpPr>
            <p:nvPr/>
          </p:nvSpPr>
          <p:spPr bwMode="auto">
            <a:xfrm>
              <a:off x="298450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51" name="Rectangle 249"/>
            <p:cNvSpPr>
              <a:spLocks noChangeArrowheads="1"/>
            </p:cNvSpPr>
            <p:nvPr/>
          </p:nvSpPr>
          <p:spPr bwMode="auto">
            <a:xfrm>
              <a:off x="31480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52" name="Rectangle 250"/>
            <p:cNvSpPr>
              <a:spLocks noChangeArrowheads="1"/>
            </p:cNvSpPr>
            <p:nvPr/>
          </p:nvSpPr>
          <p:spPr bwMode="auto">
            <a:xfrm>
              <a:off x="320357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53" name="Rectangle 251"/>
            <p:cNvSpPr>
              <a:spLocks noChangeArrowheads="1"/>
            </p:cNvSpPr>
            <p:nvPr/>
          </p:nvSpPr>
          <p:spPr bwMode="auto">
            <a:xfrm>
              <a:off x="33670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54" name="Rectangle 252"/>
            <p:cNvSpPr>
              <a:spLocks noChangeArrowheads="1"/>
            </p:cNvSpPr>
            <p:nvPr/>
          </p:nvSpPr>
          <p:spPr bwMode="auto">
            <a:xfrm>
              <a:off x="342423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55" name="Rectangle 253"/>
            <p:cNvSpPr>
              <a:spLocks noChangeArrowheads="1"/>
            </p:cNvSpPr>
            <p:nvPr/>
          </p:nvSpPr>
          <p:spPr bwMode="auto">
            <a:xfrm>
              <a:off x="35861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56" name="Rectangle 254"/>
            <p:cNvSpPr>
              <a:spLocks noChangeArrowheads="1"/>
            </p:cNvSpPr>
            <p:nvPr/>
          </p:nvSpPr>
          <p:spPr bwMode="auto">
            <a:xfrm>
              <a:off x="364331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57" name="Rectangle 255"/>
            <p:cNvSpPr>
              <a:spLocks noChangeArrowheads="1"/>
            </p:cNvSpPr>
            <p:nvPr/>
          </p:nvSpPr>
          <p:spPr bwMode="auto">
            <a:xfrm>
              <a:off x="38068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58" name="Rectangle 256"/>
            <p:cNvSpPr>
              <a:spLocks noChangeArrowheads="1"/>
            </p:cNvSpPr>
            <p:nvPr/>
          </p:nvSpPr>
          <p:spPr bwMode="auto">
            <a:xfrm>
              <a:off x="386238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59" name="Rectangle 257"/>
            <p:cNvSpPr>
              <a:spLocks noChangeArrowheads="1"/>
            </p:cNvSpPr>
            <p:nvPr/>
          </p:nvSpPr>
          <p:spPr bwMode="auto">
            <a:xfrm>
              <a:off x="40259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60" name="Rectangle 258"/>
            <p:cNvSpPr>
              <a:spLocks noChangeArrowheads="1"/>
            </p:cNvSpPr>
            <p:nvPr/>
          </p:nvSpPr>
          <p:spPr bwMode="auto">
            <a:xfrm>
              <a:off x="408305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61" name="Rectangle 259"/>
            <p:cNvSpPr>
              <a:spLocks noChangeArrowheads="1"/>
            </p:cNvSpPr>
            <p:nvPr/>
          </p:nvSpPr>
          <p:spPr bwMode="auto">
            <a:xfrm>
              <a:off x="42465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uppo 184"/>
          <p:cNvGrpSpPr>
            <a:grpSpLocks/>
          </p:cNvGrpSpPr>
          <p:nvPr/>
        </p:nvGrpSpPr>
        <p:grpSpPr bwMode="auto">
          <a:xfrm>
            <a:off x="1025525" y="3181350"/>
            <a:ext cx="5400675" cy="288925"/>
            <a:chOff x="1008063" y="2520950"/>
            <a:chExt cx="5400675" cy="288925"/>
          </a:xfrm>
        </p:grpSpPr>
        <p:sp>
          <p:nvSpPr>
            <p:cNvPr id="75900" name="Rectangle 118"/>
            <p:cNvSpPr>
              <a:spLocks noChangeArrowheads="1"/>
            </p:cNvSpPr>
            <p:nvPr/>
          </p:nvSpPr>
          <p:spPr bwMode="auto">
            <a:xfrm>
              <a:off x="4321175" y="2592387"/>
              <a:ext cx="2087563" cy="14446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01" name="Rectangle 230"/>
            <p:cNvSpPr>
              <a:spLocks noChangeArrowheads="1"/>
            </p:cNvSpPr>
            <p:nvPr/>
          </p:nvSpPr>
          <p:spPr bwMode="auto">
            <a:xfrm>
              <a:off x="100806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02" name="Rectangle 231"/>
            <p:cNvSpPr>
              <a:spLocks noChangeArrowheads="1"/>
            </p:cNvSpPr>
            <p:nvPr/>
          </p:nvSpPr>
          <p:spPr bwMode="auto">
            <a:xfrm>
              <a:off x="11699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03" name="Rectangle 232"/>
            <p:cNvSpPr>
              <a:spLocks noChangeArrowheads="1"/>
            </p:cNvSpPr>
            <p:nvPr/>
          </p:nvSpPr>
          <p:spPr bwMode="auto">
            <a:xfrm>
              <a:off x="122713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04" name="Rectangle 233"/>
            <p:cNvSpPr>
              <a:spLocks noChangeArrowheads="1"/>
            </p:cNvSpPr>
            <p:nvPr/>
          </p:nvSpPr>
          <p:spPr bwMode="auto">
            <a:xfrm>
              <a:off x="13906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05" name="Rectangle 234"/>
            <p:cNvSpPr>
              <a:spLocks noChangeArrowheads="1"/>
            </p:cNvSpPr>
            <p:nvPr/>
          </p:nvSpPr>
          <p:spPr bwMode="auto">
            <a:xfrm>
              <a:off x="144621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06" name="Rectangle 235"/>
            <p:cNvSpPr>
              <a:spLocks noChangeArrowheads="1"/>
            </p:cNvSpPr>
            <p:nvPr/>
          </p:nvSpPr>
          <p:spPr bwMode="auto">
            <a:xfrm>
              <a:off x="16097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07" name="Rectangle 236"/>
            <p:cNvSpPr>
              <a:spLocks noChangeArrowheads="1"/>
            </p:cNvSpPr>
            <p:nvPr/>
          </p:nvSpPr>
          <p:spPr bwMode="auto">
            <a:xfrm>
              <a:off x="166687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08" name="Rectangle 237"/>
            <p:cNvSpPr>
              <a:spLocks noChangeArrowheads="1"/>
            </p:cNvSpPr>
            <p:nvPr/>
          </p:nvSpPr>
          <p:spPr bwMode="auto">
            <a:xfrm>
              <a:off x="18288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09" name="Rectangle 238"/>
            <p:cNvSpPr>
              <a:spLocks noChangeArrowheads="1"/>
            </p:cNvSpPr>
            <p:nvPr/>
          </p:nvSpPr>
          <p:spPr bwMode="auto">
            <a:xfrm>
              <a:off x="1885950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10" name="Rectangle 239"/>
            <p:cNvSpPr>
              <a:spLocks noChangeArrowheads="1"/>
            </p:cNvSpPr>
            <p:nvPr/>
          </p:nvSpPr>
          <p:spPr bwMode="auto">
            <a:xfrm>
              <a:off x="20494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11" name="Rectangle 240"/>
            <p:cNvSpPr>
              <a:spLocks noChangeArrowheads="1"/>
            </p:cNvSpPr>
            <p:nvPr/>
          </p:nvSpPr>
          <p:spPr bwMode="auto">
            <a:xfrm>
              <a:off x="210502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12" name="Rectangle 241"/>
            <p:cNvSpPr>
              <a:spLocks noChangeArrowheads="1"/>
            </p:cNvSpPr>
            <p:nvPr/>
          </p:nvSpPr>
          <p:spPr bwMode="auto">
            <a:xfrm>
              <a:off x="226853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13" name="Rectangle 242"/>
            <p:cNvSpPr>
              <a:spLocks noChangeArrowheads="1"/>
            </p:cNvSpPr>
            <p:nvPr/>
          </p:nvSpPr>
          <p:spPr bwMode="auto">
            <a:xfrm>
              <a:off x="232568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14" name="Rectangle 243"/>
            <p:cNvSpPr>
              <a:spLocks noChangeArrowheads="1"/>
            </p:cNvSpPr>
            <p:nvPr/>
          </p:nvSpPr>
          <p:spPr bwMode="auto">
            <a:xfrm>
              <a:off x="24876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15" name="Rectangle 244"/>
            <p:cNvSpPr>
              <a:spLocks noChangeArrowheads="1"/>
            </p:cNvSpPr>
            <p:nvPr/>
          </p:nvSpPr>
          <p:spPr bwMode="auto">
            <a:xfrm>
              <a:off x="254476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16" name="Rectangle 245"/>
            <p:cNvSpPr>
              <a:spLocks noChangeArrowheads="1"/>
            </p:cNvSpPr>
            <p:nvPr/>
          </p:nvSpPr>
          <p:spPr bwMode="auto">
            <a:xfrm>
              <a:off x="270827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17" name="Rectangle 246"/>
            <p:cNvSpPr>
              <a:spLocks noChangeArrowheads="1"/>
            </p:cNvSpPr>
            <p:nvPr/>
          </p:nvSpPr>
          <p:spPr bwMode="auto">
            <a:xfrm>
              <a:off x="276542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18" name="Rectangle 247"/>
            <p:cNvSpPr>
              <a:spLocks noChangeArrowheads="1"/>
            </p:cNvSpPr>
            <p:nvPr/>
          </p:nvSpPr>
          <p:spPr bwMode="auto">
            <a:xfrm>
              <a:off x="29273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19" name="Rectangle 248"/>
            <p:cNvSpPr>
              <a:spLocks noChangeArrowheads="1"/>
            </p:cNvSpPr>
            <p:nvPr/>
          </p:nvSpPr>
          <p:spPr bwMode="auto">
            <a:xfrm>
              <a:off x="298450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20" name="Rectangle 249"/>
            <p:cNvSpPr>
              <a:spLocks noChangeArrowheads="1"/>
            </p:cNvSpPr>
            <p:nvPr/>
          </p:nvSpPr>
          <p:spPr bwMode="auto">
            <a:xfrm>
              <a:off x="31480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21" name="Rectangle 250"/>
            <p:cNvSpPr>
              <a:spLocks noChangeArrowheads="1"/>
            </p:cNvSpPr>
            <p:nvPr/>
          </p:nvSpPr>
          <p:spPr bwMode="auto">
            <a:xfrm>
              <a:off x="320357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22" name="Rectangle 251"/>
            <p:cNvSpPr>
              <a:spLocks noChangeArrowheads="1"/>
            </p:cNvSpPr>
            <p:nvPr/>
          </p:nvSpPr>
          <p:spPr bwMode="auto">
            <a:xfrm>
              <a:off x="33670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23" name="Rectangle 252"/>
            <p:cNvSpPr>
              <a:spLocks noChangeArrowheads="1"/>
            </p:cNvSpPr>
            <p:nvPr/>
          </p:nvSpPr>
          <p:spPr bwMode="auto">
            <a:xfrm>
              <a:off x="342423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24" name="Rectangle 253"/>
            <p:cNvSpPr>
              <a:spLocks noChangeArrowheads="1"/>
            </p:cNvSpPr>
            <p:nvPr/>
          </p:nvSpPr>
          <p:spPr bwMode="auto">
            <a:xfrm>
              <a:off x="35861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25" name="Rectangle 254"/>
            <p:cNvSpPr>
              <a:spLocks noChangeArrowheads="1"/>
            </p:cNvSpPr>
            <p:nvPr/>
          </p:nvSpPr>
          <p:spPr bwMode="auto">
            <a:xfrm>
              <a:off x="364331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26" name="Rectangle 255"/>
            <p:cNvSpPr>
              <a:spLocks noChangeArrowheads="1"/>
            </p:cNvSpPr>
            <p:nvPr/>
          </p:nvSpPr>
          <p:spPr bwMode="auto">
            <a:xfrm>
              <a:off x="38068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27" name="Rectangle 256"/>
            <p:cNvSpPr>
              <a:spLocks noChangeArrowheads="1"/>
            </p:cNvSpPr>
            <p:nvPr/>
          </p:nvSpPr>
          <p:spPr bwMode="auto">
            <a:xfrm>
              <a:off x="386238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28" name="Rectangle 257"/>
            <p:cNvSpPr>
              <a:spLocks noChangeArrowheads="1"/>
            </p:cNvSpPr>
            <p:nvPr/>
          </p:nvSpPr>
          <p:spPr bwMode="auto">
            <a:xfrm>
              <a:off x="40259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29" name="Rectangle 258"/>
            <p:cNvSpPr>
              <a:spLocks noChangeArrowheads="1"/>
            </p:cNvSpPr>
            <p:nvPr/>
          </p:nvSpPr>
          <p:spPr bwMode="auto">
            <a:xfrm>
              <a:off x="408305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30" name="Rectangle 259"/>
            <p:cNvSpPr>
              <a:spLocks noChangeArrowheads="1"/>
            </p:cNvSpPr>
            <p:nvPr/>
          </p:nvSpPr>
          <p:spPr bwMode="auto">
            <a:xfrm>
              <a:off x="42465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uppo 216"/>
          <p:cNvGrpSpPr>
            <a:grpSpLocks/>
          </p:cNvGrpSpPr>
          <p:nvPr/>
        </p:nvGrpSpPr>
        <p:grpSpPr bwMode="auto">
          <a:xfrm>
            <a:off x="1025525" y="3503613"/>
            <a:ext cx="5400675" cy="288925"/>
            <a:chOff x="1008063" y="2520950"/>
            <a:chExt cx="5400675" cy="288925"/>
          </a:xfrm>
        </p:grpSpPr>
        <p:sp>
          <p:nvSpPr>
            <p:cNvPr id="75869" name="Rectangle 118"/>
            <p:cNvSpPr>
              <a:spLocks noChangeArrowheads="1"/>
            </p:cNvSpPr>
            <p:nvPr/>
          </p:nvSpPr>
          <p:spPr bwMode="auto">
            <a:xfrm>
              <a:off x="4321175" y="2592387"/>
              <a:ext cx="2087563" cy="14446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70" name="Rectangle 230"/>
            <p:cNvSpPr>
              <a:spLocks noChangeArrowheads="1"/>
            </p:cNvSpPr>
            <p:nvPr/>
          </p:nvSpPr>
          <p:spPr bwMode="auto">
            <a:xfrm>
              <a:off x="100806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71" name="Rectangle 231"/>
            <p:cNvSpPr>
              <a:spLocks noChangeArrowheads="1"/>
            </p:cNvSpPr>
            <p:nvPr/>
          </p:nvSpPr>
          <p:spPr bwMode="auto">
            <a:xfrm>
              <a:off x="11699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72" name="Rectangle 232"/>
            <p:cNvSpPr>
              <a:spLocks noChangeArrowheads="1"/>
            </p:cNvSpPr>
            <p:nvPr/>
          </p:nvSpPr>
          <p:spPr bwMode="auto">
            <a:xfrm>
              <a:off x="122713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73" name="Rectangle 233"/>
            <p:cNvSpPr>
              <a:spLocks noChangeArrowheads="1"/>
            </p:cNvSpPr>
            <p:nvPr/>
          </p:nvSpPr>
          <p:spPr bwMode="auto">
            <a:xfrm>
              <a:off x="13906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74" name="Rectangle 234"/>
            <p:cNvSpPr>
              <a:spLocks noChangeArrowheads="1"/>
            </p:cNvSpPr>
            <p:nvPr/>
          </p:nvSpPr>
          <p:spPr bwMode="auto">
            <a:xfrm>
              <a:off x="144621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75" name="Rectangle 235"/>
            <p:cNvSpPr>
              <a:spLocks noChangeArrowheads="1"/>
            </p:cNvSpPr>
            <p:nvPr/>
          </p:nvSpPr>
          <p:spPr bwMode="auto">
            <a:xfrm>
              <a:off x="16097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76" name="Rectangle 236"/>
            <p:cNvSpPr>
              <a:spLocks noChangeArrowheads="1"/>
            </p:cNvSpPr>
            <p:nvPr/>
          </p:nvSpPr>
          <p:spPr bwMode="auto">
            <a:xfrm>
              <a:off x="166687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77" name="Rectangle 237"/>
            <p:cNvSpPr>
              <a:spLocks noChangeArrowheads="1"/>
            </p:cNvSpPr>
            <p:nvPr/>
          </p:nvSpPr>
          <p:spPr bwMode="auto">
            <a:xfrm>
              <a:off x="18288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78" name="Rectangle 238"/>
            <p:cNvSpPr>
              <a:spLocks noChangeArrowheads="1"/>
            </p:cNvSpPr>
            <p:nvPr/>
          </p:nvSpPr>
          <p:spPr bwMode="auto">
            <a:xfrm>
              <a:off x="1885950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79" name="Rectangle 239"/>
            <p:cNvSpPr>
              <a:spLocks noChangeArrowheads="1"/>
            </p:cNvSpPr>
            <p:nvPr/>
          </p:nvSpPr>
          <p:spPr bwMode="auto">
            <a:xfrm>
              <a:off x="20494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80" name="Rectangle 240"/>
            <p:cNvSpPr>
              <a:spLocks noChangeArrowheads="1"/>
            </p:cNvSpPr>
            <p:nvPr/>
          </p:nvSpPr>
          <p:spPr bwMode="auto">
            <a:xfrm>
              <a:off x="210502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81" name="Rectangle 241"/>
            <p:cNvSpPr>
              <a:spLocks noChangeArrowheads="1"/>
            </p:cNvSpPr>
            <p:nvPr/>
          </p:nvSpPr>
          <p:spPr bwMode="auto">
            <a:xfrm>
              <a:off x="226853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82" name="Rectangle 242"/>
            <p:cNvSpPr>
              <a:spLocks noChangeArrowheads="1"/>
            </p:cNvSpPr>
            <p:nvPr/>
          </p:nvSpPr>
          <p:spPr bwMode="auto">
            <a:xfrm>
              <a:off x="232568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83" name="Rectangle 243"/>
            <p:cNvSpPr>
              <a:spLocks noChangeArrowheads="1"/>
            </p:cNvSpPr>
            <p:nvPr/>
          </p:nvSpPr>
          <p:spPr bwMode="auto">
            <a:xfrm>
              <a:off x="24876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84" name="Rectangle 244"/>
            <p:cNvSpPr>
              <a:spLocks noChangeArrowheads="1"/>
            </p:cNvSpPr>
            <p:nvPr/>
          </p:nvSpPr>
          <p:spPr bwMode="auto">
            <a:xfrm>
              <a:off x="254476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85" name="Rectangle 245"/>
            <p:cNvSpPr>
              <a:spLocks noChangeArrowheads="1"/>
            </p:cNvSpPr>
            <p:nvPr/>
          </p:nvSpPr>
          <p:spPr bwMode="auto">
            <a:xfrm>
              <a:off x="270827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86" name="Rectangle 246"/>
            <p:cNvSpPr>
              <a:spLocks noChangeArrowheads="1"/>
            </p:cNvSpPr>
            <p:nvPr/>
          </p:nvSpPr>
          <p:spPr bwMode="auto">
            <a:xfrm>
              <a:off x="276542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87" name="Rectangle 247"/>
            <p:cNvSpPr>
              <a:spLocks noChangeArrowheads="1"/>
            </p:cNvSpPr>
            <p:nvPr/>
          </p:nvSpPr>
          <p:spPr bwMode="auto">
            <a:xfrm>
              <a:off x="29273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88" name="Rectangle 248"/>
            <p:cNvSpPr>
              <a:spLocks noChangeArrowheads="1"/>
            </p:cNvSpPr>
            <p:nvPr/>
          </p:nvSpPr>
          <p:spPr bwMode="auto">
            <a:xfrm>
              <a:off x="298450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89" name="Rectangle 249"/>
            <p:cNvSpPr>
              <a:spLocks noChangeArrowheads="1"/>
            </p:cNvSpPr>
            <p:nvPr/>
          </p:nvSpPr>
          <p:spPr bwMode="auto">
            <a:xfrm>
              <a:off x="31480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90" name="Rectangle 250"/>
            <p:cNvSpPr>
              <a:spLocks noChangeArrowheads="1"/>
            </p:cNvSpPr>
            <p:nvPr/>
          </p:nvSpPr>
          <p:spPr bwMode="auto">
            <a:xfrm>
              <a:off x="320357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91" name="Rectangle 251"/>
            <p:cNvSpPr>
              <a:spLocks noChangeArrowheads="1"/>
            </p:cNvSpPr>
            <p:nvPr/>
          </p:nvSpPr>
          <p:spPr bwMode="auto">
            <a:xfrm>
              <a:off x="33670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92" name="Rectangle 252"/>
            <p:cNvSpPr>
              <a:spLocks noChangeArrowheads="1"/>
            </p:cNvSpPr>
            <p:nvPr/>
          </p:nvSpPr>
          <p:spPr bwMode="auto">
            <a:xfrm>
              <a:off x="342423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93" name="Rectangle 253"/>
            <p:cNvSpPr>
              <a:spLocks noChangeArrowheads="1"/>
            </p:cNvSpPr>
            <p:nvPr/>
          </p:nvSpPr>
          <p:spPr bwMode="auto">
            <a:xfrm>
              <a:off x="35861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94" name="Rectangle 254"/>
            <p:cNvSpPr>
              <a:spLocks noChangeArrowheads="1"/>
            </p:cNvSpPr>
            <p:nvPr/>
          </p:nvSpPr>
          <p:spPr bwMode="auto">
            <a:xfrm>
              <a:off x="364331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95" name="Rectangle 255"/>
            <p:cNvSpPr>
              <a:spLocks noChangeArrowheads="1"/>
            </p:cNvSpPr>
            <p:nvPr/>
          </p:nvSpPr>
          <p:spPr bwMode="auto">
            <a:xfrm>
              <a:off x="38068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96" name="Rectangle 256"/>
            <p:cNvSpPr>
              <a:spLocks noChangeArrowheads="1"/>
            </p:cNvSpPr>
            <p:nvPr/>
          </p:nvSpPr>
          <p:spPr bwMode="auto">
            <a:xfrm>
              <a:off x="386238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97" name="Rectangle 257"/>
            <p:cNvSpPr>
              <a:spLocks noChangeArrowheads="1"/>
            </p:cNvSpPr>
            <p:nvPr/>
          </p:nvSpPr>
          <p:spPr bwMode="auto">
            <a:xfrm>
              <a:off x="40259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98" name="Rectangle 258"/>
            <p:cNvSpPr>
              <a:spLocks noChangeArrowheads="1"/>
            </p:cNvSpPr>
            <p:nvPr/>
          </p:nvSpPr>
          <p:spPr bwMode="auto">
            <a:xfrm>
              <a:off x="408305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99" name="Rectangle 259"/>
            <p:cNvSpPr>
              <a:spLocks noChangeArrowheads="1"/>
            </p:cNvSpPr>
            <p:nvPr/>
          </p:nvSpPr>
          <p:spPr bwMode="auto">
            <a:xfrm>
              <a:off x="42465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uppo 248"/>
          <p:cNvGrpSpPr>
            <a:grpSpLocks/>
          </p:cNvGrpSpPr>
          <p:nvPr/>
        </p:nvGrpSpPr>
        <p:grpSpPr bwMode="auto">
          <a:xfrm>
            <a:off x="1025525" y="3824288"/>
            <a:ext cx="5400675" cy="288925"/>
            <a:chOff x="1008063" y="2520950"/>
            <a:chExt cx="5400675" cy="288925"/>
          </a:xfrm>
        </p:grpSpPr>
        <p:sp>
          <p:nvSpPr>
            <p:cNvPr id="75838" name="Rectangle 118"/>
            <p:cNvSpPr>
              <a:spLocks noChangeArrowheads="1"/>
            </p:cNvSpPr>
            <p:nvPr/>
          </p:nvSpPr>
          <p:spPr bwMode="auto">
            <a:xfrm>
              <a:off x="4321175" y="2592387"/>
              <a:ext cx="2087563" cy="14446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39" name="Rectangle 230"/>
            <p:cNvSpPr>
              <a:spLocks noChangeArrowheads="1"/>
            </p:cNvSpPr>
            <p:nvPr/>
          </p:nvSpPr>
          <p:spPr bwMode="auto">
            <a:xfrm>
              <a:off x="100806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40" name="Rectangle 231"/>
            <p:cNvSpPr>
              <a:spLocks noChangeArrowheads="1"/>
            </p:cNvSpPr>
            <p:nvPr/>
          </p:nvSpPr>
          <p:spPr bwMode="auto">
            <a:xfrm>
              <a:off x="11699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41" name="Rectangle 232"/>
            <p:cNvSpPr>
              <a:spLocks noChangeArrowheads="1"/>
            </p:cNvSpPr>
            <p:nvPr/>
          </p:nvSpPr>
          <p:spPr bwMode="auto">
            <a:xfrm>
              <a:off x="122713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42" name="Rectangle 233"/>
            <p:cNvSpPr>
              <a:spLocks noChangeArrowheads="1"/>
            </p:cNvSpPr>
            <p:nvPr/>
          </p:nvSpPr>
          <p:spPr bwMode="auto">
            <a:xfrm>
              <a:off x="13906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43" name="Rectangle 234"/>
            <p:cNvSpPr>
              <a:spLocks noChangeArrowheads="1"/>
            </p:cNvSpPr>
            <p:nvPr/>
          </p:nvSpPr>
          <p:spPr bwMode="auto">
            <a:xfrm>
              <a:off x="144621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44" name="Rectangle 235"/>
            <p:cNvSpPr>
              <a:spLocks noChangeArrowheads="1"/>
            </p:cNvSpPr>
            <p:nvPr/>
          </p:nvSpPr>
          <p:spPr bwMode="auto">
            <a:xfrm>
              <a:off x="16097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45" name="Rectangle 236"/>
            <p:cNvSpPr>
              <a:spLocks noChangeArrowheads="1"/>
            </p:cNvSpPr>
            <p:nvPr/>
          </p:nvSpPr>
          <p:spPr bwMode="auto">
            <a:xfrm>
              <a:off x="166687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46" name="Rectangle 237"/>
            <p:cNvSpPr>
              <a:spLocks noChangeArrowheads="1"/>
            </p:cNvSpPr>
            <p:nvPr/>
          </p:nvSpPr>
          <p:spPr bwMode="auto">
            <a:xfrm>
              <a:off x="18288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47" name="Rectangle 238"/>
            <p:cNvSpPr>
              <a:spLocks noChangeArrowheads="1"/>
            </p:cNvSpPr>
            <p:nvPr/>
          </p:nvSpPr>
          <p:spPr bwMode="auto">
            <a:xfrm>
              <a:off x="1885950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48" name="Rectangle 239"/>
            <p:cNvSpPr>
              <a:spLocks noChangeArrowheads="1"/>
            </p:cNvSpPr>
            <p:nvPr/>
          </p:nvSpPr>
          <p:spPr bwMode="auto">
            <a:xfrm>
              <a:off x="20494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49" name="Rectangle 240"/>
            <p:cNvSpPr>
              <a:spLocks noChangeArrowheads="1"/>
            </p:cNvSpPr>
            <p:nvPr/>
          </p:nvSpPr>
          <p:spPr bwMode="auto">
            <a:xfrm>
              <a:off x="210502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50" name="Rectangle 241"/>
            <p:cNvSpPr>
              <a:spLocks noChangeArrowheads="1"/>
            </p:cNvSpPr>
            <p:nvPr/>
          </p:nvSpPr>
          <p:spPr bwMode="auto">
            <a:xfrm>
              <a:off x="226853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51" name="Rectangle 242"/>
            <p:cNvSpPr>
              <a:spLocks noChangeArrowheads="1"/>
            </p:cNvSpPr>
            <p:nvPr/>
          </p:nvSpPr>
          <p:spPr bwMode="auto">
            <a:xfrm>
              <a:off x="232568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52" name="Rectangle 243"/>
            <p:cNvSpPr>
              <a:spLocks noChangeArrowheads="1"/>
            </p:cNvSpPr>
            <p:nvPr/>
          </p:nvSpPr>
          <p:spPr bwMode="auto">
            <a:xfrm>
              <a:off x="24876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53" name="Rectangle 244"/>
            <p:cNvSpPr>
              <a:spLocks noChangeArrowheads="1"/>
            </p:cNvSpPr>
            <p:nvPr/>
          </p:nvSpPr>
          <p:spPr bwMode="auto">
            <a:xfrm>
              <a:off x="254476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54" name="Rectangle 245"/>
            <p:cNvSpPr>
              <a:spLocks noChangeArrowheads="1"/>
            </p:cNvSpPr>
            <p:nvPr/>
          </p:nvSpPr>
          <p:spPr bwMode="auto">
            <a:xfrm>
              <a:off x="270827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55" name="Rectangle 246"/>
            <p:cNvSpPr>
              <a:spLocks noChangeArrowheads="1"/>
            </p:cNvSpPr>
            <p:nvPr/>
          </p:nvSpPr>
          <p:spPr bwMode="auto">
            <a:xfrm>
              <a:off x="276542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56" name="Rectangle 247"/>
            <p:cNvSpPr>
              <a:spLocks noChangeArrowheads="1"/>
            </p:cNvSpPr>
            <p:nvPr/>
          </p:nvSpPr>
          <p:spPr bwMode="auto">
            <a:xfrm>
              <a:off x="29273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57" name="Rectangle 248"/>
            <p:cNvSpPr>
              <a:spLocks noChangeArrowheads="1"/>
            </p:cNvSpPr>
            <p:nvPr/>
          </p:nvSpPr>
          <p:spPr bwMode="auto">
            <a:xfrm>
              <a:off x="298450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58" name="Rectangle 249"/>
            <p:cNvSpPr>
              <a:spLocks noChangeArrowheads="1"/>
            </p:cNvSpPr>
            <p:nvPr/>
          </p:nvSpPr>
          <p:spPr bwMode="auto">
            <a:xfrm>
              <a:off x="31480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59" name="Rectangle 250"/>
            <p:cNvSpPr>
              <a:spLocks noChangeArrowheads="1"/>
            </p:cNvSpPr>
            <p:nvPr/>
          </p:nvSpPr>
          <p:spPr bwMode="auto">
            <a:xfrm>
              <a:off x="320357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60" name="Rectangle 251"/>
            <p:cNvSpPr>
              <a:spLocks noChangeArrowheads="1"/>
            </p:cNvSpPr>
            <p:nvPr/>
          </p:nvSpPr>
          <p:spPr bwMode="auto">
            <a:xfrm>
              <a:off x="33670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61" name="Rectangle 252"/>
            <p:cNvSpPr>
              <a:spLocks noChangeArrowheads="1"/>
            </p:cNvSpPr>
            <p:nvPr/>
          </p:nvSpPr>
          <p:spPr bwMode="auto">
            <a:xfrm>
              <a:off x="342423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62" name="Rectangle 253"/>
            <p:cNvSpPr>
              <a:spLocks noChangeArrowheads="1"/>
            </p:cNvSpPr>
            <p:nvPr/>
          </p:nvSpPr>
          <p:spPr bwMode="auto">
            <a:xfrm>
              <a:off x="35861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63" name="Rectangle 254"/>
            <p:cNvSpPr>
              <a:spLocks noChangeArrowheads="1"/>
            </p:cNvSpPr>
            <p:nvPr/>
          </p:nvSpPr>
          <p:spPr bwMode="auto">
            <a:xfrm>
              <a:off x="364331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64" name="Rectangle 255"/>
            <p:cNvSpPr>
              <a:spLocks noChangeArrowheads="1"/>
            </p:cNvSpPr>
            <p:nvPr/>
          </p:nvSpPr>
          <p:spPr bwMode="auto">
            <a:xfrm>
              <a:off x="38068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65" name="Rectangle 256"/>
            <p:cNvSpPr>
              <a:spLocks noChangeArrowheads="1"/>
            </p:cNvSpPr>
            <p:nvPr/>
          </p:nvSpPr>
          <p:spPr bwMode="auto">
            <a:xfrm>
              <a:off x="386238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66" name="Rectangle 257"/>
            <p:cNvSpPr>
              <a:spLocks noChangeArrowheads="1"/>
            </p:cNvSpPr>
            <p:nvPr/>
          </p:nvSpPr>
          <p:spPr bwMode="auto">
            <a:xfrm>
              <a:off x="40259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67" name="Rectangle 258"/>
            <p:cNvSpPr>
              <a:spLocks noChangeArrowheads="1"/>
            </p:cNvSpPr>
            <p:nvPr/>
          </p:nvSpPr>
          <p:spPr bwMode="auto">
            <a:xfrm>
              <a:off x="408305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68" name="Rectangle 259"/>
            <p:cNvSpPr>
              <a:spLocks noChangeArrowheads="1"/>
            </p:cNvSpPr>
            <p:nvPr/>
          </p:nvSpPr>
          <p:spPr bwMode="auto">
            <a:xfrm>
              <a:off x="42465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uppo 280"/>
          <p:cNvGrpSpPr>
            <a:grpSpLocks/>
          </p:cNvGrpSpPr>
          <p:nvPr/>
        </p:nvGrpSpPr>
        <p:grpSpPr bwMode="auto">
          <a:xfrm>
            <a:off x="1025525" y="4164013"/>
            <a:ext cx="5400675" cy="288925"/>
            <a:chOff x="1008063" y="2520950"/>
            <a:chExt cx="5400675" cy="288925"/>
          </a:xfrm>
        </p:grpSpPr>
        <p:sp>
          <p:nvSpPr>
            <p:cNvPr id="75807" name="Rectangle 118"/>
            <p:cNvSpPr>
              <a:spLocks noChangeArrowheads="1"/>
            </p:cNvSpPr>
            <p:nvPr/>
          </p:nvSpPr>
          <p:spPr bwMode="auto">
            <a:xfrm>
              <a:off x="4321175" y="2592387"/>
              <a:ext cx="2087563" cy="14446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08" name="Rectangle 230"/>
            <p:cNvSpPr>
              <a:spLocks noChangeArrowheads="1"/>
            </p:cNvSpPr>
            <p:nvPr/>
          </p:nvSpPr>
          <p:spPr bwMode="auto">
            <a:xfrm>
              <a:off x="100806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09" name="Rectangle 231"/>
            <p:cNvSpPr>
              <a:spLocks noChangeArrowheads="1"/>
            </p:cNvSpPr>
            <p:nvPr/>
          </p:nvSpPr>
          <p:spPr bwMode="auto">
            <a:xfrm>
              <a:off x="11699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10" name="Rectangle 232"/>
            <p:cNvSpPr>
              <a:spLocks noChangeArrowheads="1"/>
            </p:cNvSpPr>
            <p:nvPr/>
          </p:nvSpPr>
          <p:spPr bwMode="auto">
            <a:xfrm>
              <a:off x="122713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11" name="Rectangle 233"/>
            <p:cNvSpPr>
              <a:spLocks noChangeArrowheads="1"/>
            </p:cNvSpPr>
            <p:nvPr/>
          </p:nvSpPr>
          <p:spPr bwMode="auto">
            <a:xfrm>
              <a:off x="13906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12" name="Rectangle 234"/>
            <p:cNvSpPr>
              <a:spLocks noChangeArrowheads="1"/>
            </p:cNvSpPr>
            <p:nvPr/>
          </p:nvSpPr>
          <p:spPr bwMode="auto">
            <a:xfrm>
              <a:off x="1446213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13" name="Rectangle 235"/>
            <p:cNvSpPr>
              <a:spLocks noChangeArrowheads="1"/>
            </p:cNvSpPr>
            <p:nvPr/>
          </p:nvSpPr>
          <p:spPr bwMode="auto">
            <a:xfrm>
              <a:off x="16097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14" name="Rectangle 236"/>
            <p:cNvSpPr>
              <a:spLocks noChangeArrowheads="1"/>
            </p:cNvSpPr>
            <p:nvPr/>
          </p:nvSpPr>
          <p:spPr bwMode="auto">
            <a:xfrm>
              <a:off x="166687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15" name="Rectangle 237"/>
            <p:cNvSpPr>
              <a:spLocks noChangeArrowheads="1"/>
            </p:cNvSpPr>
            <p:nvPr/>
          </p:nvSpPr>
          <p:spPr bwMode="auto">
            <a:xfrm>
              <a:off x="18288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16" name="Rectangle 238"/>
            <p:cNvSpPr>
              <a:spLocks noChangeArrowheads="1"/>
            </p:cNvSpPr>
            <p:nvPr/>
          </p:nvSpPr>
          <p:spPr bwMode="auto">
            <a:xfrm>
              <a:off x="1885950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17" name="Rectangle 239"/>
            <p:cNvSpPr>
              <a:spLocks noChangeArrowheads="1"/>
            </p:cNvSpPr>
            <p:nvPr/>
          </p:nvSpPr>
          <p:spPr bwMode="auto">
            <a:xfrm>
              <a:off x="20494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18" name="Rectangle 240"/>
            <p:cNvSpPr>
              <a:spLocks noChangeArrowheads="1"/>
            </p:cNvSpPr>
            <p:nvPr/>
          </p:nvSpPr>
          <p:spPr bwMode="auto">
            <a:xfrm>
              <a:off x="2105025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19" name="Rectangle 241"/>
            <p:cNvSpPr>
              <a:spLocks noChangeArrowheads="1"/>
            </p:cNvSpPr>
            <p:nvPr/>
          </p:nvSpPr>
          <p:spPr bwMode="auto">
            <a:xfrm>
              <a:off x="226853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20" name="Rectangle 242"/>
            <p:cNvSpPr>
              <a:spLocks noChangeArrowheads="1"/>
            </p:cNvSpPr>
            <p:nvPr/>
          </p:nvSpPr>
          <p:spPr bwMode="auto">
            <a:xfrm>
              <a:off x="2325688" y="2592387"/>
              <a:ext cx="142875" cy="14446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21" name="Rectangle 243"/>
            <p:cNvSpPr>
              <a:spLocks noChangeArrowheads="1"/>
            </p:cNvSpPr>
            <p:nvPr/>
          </p:nvSpPr>
          <p:spPr bwMode="auto">
            <a:xfrm>
              <a:off x="24876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22" name="Rectangle 244"/>
            <p:cNvSpPr>
              <a:spLocks noChangeArrowheads="1"/>
            </p:cNvSpPr>
            <p:nvPr/>
          </p:nvSpPr>
          <p:spPr bwMode="auto">
            <a:xfrm>
              <a:off x="254476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23" name="Rectangle 245"/>
            <p:cNvSpPr>
              <a:spLocks noChangeArrowheads="1"/>
            </p:cNvSpPr>
            <p:nvPr/>
          </p:nvSpPr>
          <p:spPr bwMode="auto">
            <a:xfrm>
              <a:off x="270827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24" name="Rectangle 246"/>
            <p:cNvSpPr>
              <a:spLocks noChangeArrowheads="1"/>
            </p:cNvSpPr>
            <p:nvPr/>
          </p:nvSpPr>
          <p:spPr bwMode="auto">
            <a:xfrm>
              <a:off x="276542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25" name="Rectangle 247"/>
            <p:cNvSpPr>
              <a:spLocks noChangeArrowheads="1"/>
            </p:cNvSpPr>
            <p:nvPr/>
          </p:nvSpPr>
          <p:spPr bwMode="auto">
            <a:xfrm>
              <a:off x="292735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26" name="Rectangle 248"/>
            <p:cNvSpPr>
              <a:spLocks noChangeArrowheads="1"/>
            </p:cNvSpPr>
            <p:nvPr/>
          </p:nvSpPr>
          <p:spPr bwMode="auto">
            <a:xfrm>
              <a:off x="298450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27" name="Rectangle 249"/>
            <p:cNvSpPr>
              <a:spLocks noChangeArrowheads="1"/>
            </p:cNvSpPr>
            <p:nvPr/>
          </p:nvSpPr>
          <p:spPr bwMode="auto">
            <a:xfrm>
              <a:off x="314801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28" name="Rectangle 250"/>
            <p:cNvSpPr>
              <a:spLocks noChangeArrowheads="1"/>
            </p:cNvSpPr>
            <p:nvPr/>
          </p:nvSpPr>
          <p:spPr bwMode="auto">
            <a:xfrm>
              <a:off x="3203575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29" name="Rectangle 251"/>
            <p:cNvSpPr>
              <a:spLocks noChangeArrowheads="1"/>
            </p:cNvSpPr>
            <p:nvPr/>
          </p:nvSpPr>
          <p:spPr bwMode="auto">
            <a:xfrm>
              <a:off x="3367088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30" name="Rectangle 252"/>
            <p:cNvSpPr>
              <a:spLocks noChangeArrowheads="1"/>
            </p:cNvSpPr>
            <p:nvPr/>
          </p:nvSpPr>
          <p:spPr bwMode="auto">
            <a:xfrm>
              <a:off x="342423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31" name="Rectangle 253"/>
            <p:cNvSpPr>
              <a:spLocks noChangeArrowheads="1"/>
            </p:cNvSpPr>
            <p:nvPr/>
          </p:nvSpPr>
          <p:spPr bwMode="auto">
            <a:xfrm>
              <a:off x="35861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32" name="Rectangle 254"/>
            <p:cNvSpPr>
              <a:spLocks noChangeArrowheads="1"/>
            </p:cNvSpPr>
            <p:nvPr/>
          </p:nvSpPr>
          <p:spPr bwMode="auto">
            <a:xfrm>
              <a:off x="3643313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33" name="Rectangle 255"/>
            <p:cNvSpPr>
              <a:spLocks noChangeArrowheads="1"/>
            </p:cNvSpPr>
            <p:nvPr/>
          </p:nvSpPr>
          <p:spPr bwMode="auto">
            <a:xfrm>
              <a:off x="3806825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34" name="Rectangle 256"/>
            <p:cNvSpPr>
              <a:spLocks noChangeArrowheads="1"/>
            </p:cNvSpPr>
            <p:nvPr/>
          </p:nvSpPr>
          <p:spPr bwMode="auto">
            <a:xfrm>
              <a:off x="3862388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35" name="Rectangle 257"/>
            <p:cNvSpPr>
              <a:spLocks noChangeArrowheads="1"/>
            </p:cNvSpPr>
            <p:nvPr/>
          </p:nvSpPr>
          <p:spPr bwMode="auto">
            <a:xfrm>
              <a:off x="4025900" y="2520950"/>
              <a:ext cx="36513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36" name="Rectangle 258"/>
            <p:cNvSpPr>
              <a:spLocks noChangeArrowheads="1"/>
            </p:cNvSpPr>
            <p:nvPr/>
          </p:nvSpPr>
          <p:spPr bwMode="auto">
            <a:xfrm>
              <a:off x="4083050" y="2593975"/>
              <a:ext cx="142875" cy="14446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37" name="Rectangle 259"/>
            <p:cNvSpPr>
              <a:spLocks noChangeArrowheads="1"/>
            </p:cNvSpPr>
            <p:nvPr/>
          </p:nvSpPr>
          <p:spPr bwMode="auto">
            <a:xfrm>
              <a:off x="4246563" y="2520950"/>
              <a:ext cx="36512" cy="288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960" name="CasellaDiTesto 312"/>
          <p:cNvSpPr txBox="1">
            <a:spLocks noChangeArrowheads="1"/>
          </p:cNvSpPr>
          <p:nvPr/>
        </p:nvSpPr>
        <p:spPr bwMode="auto">
          <a:xfrm>
            <a:off x="6646863" y="2389188"/>
            <a:ext cx="2401887" cy="353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0">
                <a:solidFill>
                  <a:schemeClr val="tx1"/>
                </a:solidFill>
              </a:rPr>
              <a:t>Ensemble </a:t>
            </a:r>
          </a:p>
          <a:p>
            <a:r>
              <a:rPr lang="en-US" sz="2800" b="0">
                <a:solidFill>
                  <a:schemeClr val="tx1"/>
                </a:solidFill>
              </a:rPr>
              <a:t>members:</a:t>
            </a:r>
          </a:p>
          <a:p>
            <a:r>
              <a:rPr lang="en-US" sz="2800" b="0">
                <a:solidFill>
                  <a:schemeClr val="tx1"/>
                </a:solidFill>
              </a:rPr>
              <a:t>10 sets of</a:t>
            </a:r>
          </a:p>
          <a:p>
            <a:r>
              <a:rPr lang="en-US" sz="2800" b="0">
                <a:solidFill>
                  <a:schemeClr val="tx1"/>
                </a:solidFill>
              </a:rPr>
              <a:t>analyses </a:t>
            </a:r>
          </a:p>
          <a:p>
            <a:r>
              <a:rPr lang="en-US" sz="2800" b="0">
                <a:solidFill>
                  <a:schemeClr val="tx1"/>
                </a:solidFill>
              </a:rPr>
              <a:t>and forecasts </a:t>
            </a:r>
          </a:p>
          <a:p>
            <a:r>
              <a:rPr lang="en-US" sz="2800" b="0">
                <a:solidFill>
                  <a:schemeClr val="tx1"/>
                </a:solidFill>
              </a:rPr>
              <a:t> forced </a:t>
            </a:r>
          </a:p>
          <a:p>
            <a:r>
              <a:rPr lang="en-US" sz="2800" b="0">
                <a:solidFill>
                  <a:schemeClr val="tx1"/>
                </a:solidFill>
              </a:rPr>
              <a:t>by BHM-SVW </a:t>
            </a:r>
          </a:p>
          <a:p>
            <a:r>
              <a:rPr lang="en-US" sz="2800" b="0">
                <a:solidFill>
                  <a:schemeClr val="tx1"/>
                </a:solidFill>
              </a:rPr>
              <a:t>realizations</a:t>
            </a:r>
          </a:p>
        </p:txBody>
      </p:sp>
      <p:sp>
        <p:nvSpPr>
          <p:cNvPr id="39961" name="CasellaDiTesto 313"/>
          <p:cNvSpPr txBox="1">
            <a:spLocks noChangeArrowheads="1"/>
          </p:cNvSpPr>
          <p:nvPr/>
        </p:nvSpPr>
        <p:spPr bwMode="auto">
          <a:xfrm>
            <a:off x="1363663" y="4568825"/>
            <a:ext cx="5024437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Each ensemble member run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assimilates data and the winds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transit smoothly from analysis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to forecast </a:t>
            </a:r>
          </a:p>
        </p:txBody>
      </p:sp>
      <p:sp>
        <p:nvSpPr>
          <p:cNvPr id="75802" name="CasellaDiTesto 211"/>
          <p:cNvSpPr txBox="1">
            <a:spLocks noChangeArrowheads="1"/>
          </p:cNvSpPr>
          <p:nvPr/>
        </p:nvSpPr>
        <p:spPr bwMode="auto">
          <a:xfrm>
            <a:off x="1031875" y="3995738"/>
            <a:ext cx="3556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803" name="CasellaDiTesto 212"/>
          <p:cNvSpPr txBox="1">
            <a:spLocks noChangeArrowheads="1"/>
          </p:cNvSpPr>
          <p:nvPr/>
        </p:nvSpPr>
        <p:spPr bwMode="auto">
          <a:xfrm>
            <a:off x="1031875" y="4267200"/>
            <a:ext cx="355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804" name="CasellaDiTesto 213"/>
          <p:cNvSpPr txBox="1">
            <a:spLocks noChangeArrowheads="1"/>
          </p:cNvSpPr>
          <p:nvPr/>
        </p:nvSpPr>
        <p:spPr bwMode="auto">
          <a:xfrm>
            <a:off x="1031875" y="4538663"/>
            <a:ext cx="3556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805" name="CasellaDiTesto 214"/>
          <p:cNvSpPr txBox="1">
            <a:spLocks noChangeArrowheads="1"/>
          </p:cNvSpPr>
          <p:nvPr/>
        </p:nvSpPr>
        <p:spPr bwMode="auto">
          <a:xfrm>
            <a:off x="1031875" y="4792663"/>
            <a:ext cx="3556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806" name="CasellaDiTesto 215"/>
          <p:cNvSpPr txBox="1">
            <a:spLocks noChangeArrowheads="1"/>
          </p:cNvSpPr>
          <p:nvPr/>
        </p:nvSpPr>
        <p:spPr bwMode="auto">
          <a:xfrm>
            <a:off x="1031875" y="5062538"/>
            <a:ext cx="3556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0" grpId="0"/>
      <p:bldP spid="399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74713" y="430213"/>
            <a:ext cx="7723187" cy="3100387"/>
          </a:xfrm>
        </p:spPr>
        <p:txBody>
          <a:bodyPr/>
          <a:lstStyle/>
          <a:p>
            <a:pPr algn="r"/>
            <a:r>
              <a:rPr lang="en-US" sz="2400" i="1" dirty="0" smtClean="0"/>
              <a:t>What is it  that I really seek? Whither am I steering? </a:t>
            </a:r>
          </a:p>
          <a:p>
            <a:pPr algn="r"/>
            <a:r>
              <a:rPr lang="en-US" sz="2400" i="1" dirty="0" smtClean="0"/>
              <a:t>I could not free myself from the thought</a:t>
            </a:r>
          </a:p>
          <a:p>
            <a:pPr algn="r"/>
            <a:r>
              <a:rPr lang="en-US" sz="2400" i="1" dirty="0" smtClean="0"/>
              <a:t>that “There is after all but one problem worth attacking,</a:t>
            </a:r>
          </a:p>
          <a:p>
            <a:pPr algn="r"/>
            <a:r>
              <a:rPr lang="en-US" sz="2400" i="1" dirty="0" err="1" smtClean="0"/>
              <a:t>viz</a:t>
            </a:r>
            <a:r>
              <a:rPr lang="en-US" sz="2400" i="1" dirty="0" smtClean="0"/>
              <a:t>, the </a:t>
            </a:r>
            <a:r>
              <a:rPr lang="en-US" sz="2400" i="1" dirty="0" err="1" smtClean="0"/>
              <a:t>precalculation</a:t>
            </a:r>
            <a:r>
              <a:rPr lang="en-US" sz="2400" i="1" dirty="0" smtClean="0"/>
              <a:t> of future conditions.”</a:t>
            </a:r>
          </a:p>
          <a:p>
            <a:pPr algn="r"/>
            <a:endParaRPr lang="en-US" dirty="0" smtClean="0"/>
          </a:p>
          <a:p>
            <a:pPr algn="r"/>
            <a:r>
              <a:rPr lang="en-US" b="1" dirty="0" smtClean="0"/>
              <a:t>V. </a:t>
            </a:r>
            <a:r>
              <a:rPr lang="en-US" b="1" dirty="0" err="1" smtClean="0"/>
              <a:t>Bjerknes</a:t>
            </a:r>
            <a:r>
              <a:rPr lang="en-US" b="1" dirty="0" smtClean="0"/>
              <a:t>, ‘Meteorology as an exact science’, </a:t>
            </a:r>
          </a:p>
          <a:p>
            <a:pPr algn="r"/>
            <a:r>
              <a:rPr lang="en-US" b="1" dirty="0" smtClean="0"/>
              <a:t>Monthly Weather Review, 1914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D79875-1F85-EF4E-8275-E525792E3AC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Picture 6" descr="napier_logtab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671" y="4102100"/>
            <a:ext cx="2843967" cy="2166938"/>
          </a:xfrm>
          <a:prstGeom prst="rect">
            <a:avLst/>
          </a:prstGeom>
        </p:spPr>
      </p:pic>
      <p:pic>
        <p:nvPicPr>
          <p:cNvPr id="8" name="Picture 7" descr="Napier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7" y="4129173"/>
            <a:ext cx="1635973" cy="21573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2292" y="3746500"/>
            <a:ext cx="5532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Napier, 1614, </a:t>
            </a:r>
            <a:r>
              <a:rPr lang="en-US" i="1" dirty="0" err="1" smtClean="0"/>
              <a:t>Mirifici</a:t>
            </a:r>
            <a:r>
              <a:rPr lang="en-US" i="1" dirty="0" smtClean="0"/>
              <a:t> </a:t>
            </a:r>
            <a:r>
              <a:rPr lang="en-US" i="1" dirty="0" err="1" smtClean="0"/>
              <a:t>logarithmorum</a:t>
            </a:r>
            <a:r>
              <a:rPr lang="en-US" i="1" dirty="0" smtClean="0"/>
              <a:t> </a:t>
            </a:r>
            <a:r>
              <a:rPr lang="en-US" i="1" dirty="0" err="1" smtClean="0"/>
              <a:t>canonis</a:t>
            </a:r>
            <a:r>
              <a:rPr lang="en-US" i="1" dirty="0" smtClean="0"/>
              <a:t> </a:t>
            </a:r>
            <a:r>
              <a:rPr lang="en-US" i="1" dirty="0" err="1" smtClean="0"/>
              <a:t>descriptio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0"/>
            <a:ext cx="6451600" cy="838200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U</a:t>
            </a:r>
            <a:r>
              <a:rPr lang="en-US" sz="2800" dirty="0" smtClean="0"/>
              <a:t>ncertainty in the ocean predictions due to uncertainty in the winds</a:t>
            </a:r>
            <a:endParaRPr lang="en-US" sz="2800" dirty="0"/>
          </a:p>
        </p:txBody>
      </p:sp>
      <p:pic>
        <p:nvPicPr>
          <p:cNvPr id="16" name="Picture 15" descr="Screen Shot 2013-08-06 at 8.25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67" y="3822700"/>
            <a:ext cx="6327733" cy="2832100"/>
          </a:xfrm>
          <a:prstGeom prst="rect">
            <a:avLst/>
          </a:prstGeom>
        </p:spPr>
      </p:pic>
      <p:sp>
        <p:nvSpPr>
          <p:cNvPr id="47112" name="CasellaDiTesto 15"/>
          <p:cNvSpPr txBox="1">
            <a:spLocks noChangeArrowheads="1"/>
          </p:cNvSpPr>
          <p:nvPr/>
        </p:nvSpPr>
        <p:spPr bwMode="auto">
          <a:xfrm>
            <a:off x="4512897" y="3747274"/>
            <a:ext cx="3388568" cy="338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10-th </a:t>
            </a:r>
            <a:r>
              <a:rPr lang="en-US" dirty="0" err="1">
                <a:solidFill>
                  <a:srgbClr val="000000"/>
                </a:solidFill>
              </a:rPr>
              <a:t>fcst</a:t>
            </a:r>
            <a:r>
              <a:rPr lang="en-US" dirty="0">
                <a:solidFill>
                  <a:srgbClr val="000000"/>
                </a:solidFill>
              </a:rPr>
              <a:t> day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standard deviation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7" name="Picture 16" descr="Screen Shot 2013-08-06 at 8.28.5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325"/>
            <a:ext cx="6159500" cy="2684088"/>
          </a:xfrm>
          <a:prstGeom prst="rect">
            <a:avLst/>
          </a:prstGeom>
        </p:spPr>
      </p:pic>
      <p:grpSp>
        <p:nvGrpSpPr>
          <p:cNvPr id="9" name="Gruppo 22"/>
          <p:cNvGrpSpPr>
            <a:grpSpLocks/>
          </p:cNvGrpSpPr>
          <p:nvPr/>
        </p:nvGrpSpPr>
        <p:grpSpPr bwMode="auto">
          <a:xfrm>
            <a:off x="431800" y="1925638"/>
            <a:ext cx="3771901" cy="4399491"/>
            <a:chOff x="3860801" y="3591406"/>
            <a:chExt cx="4647675" cy="3821783"/>
          </a:xfrm>
        </p:grpSpPr>
        <p:sp>
          <p:nvSpPr>
            <p:cNvPr id="10" name="Ovale 14"/>
            <p:cNvSpPr>
              <a:spLocks noChangeArrowheads="1"/>
            </p:cNvSpPr>
            <p:nvPr/>
          </p:nvSpPr>
          <p:spPr bwMode="auto">
            <a:xfrm>
              <a:off x="5136756" y="3591406"/>
              <a:ext cx="1032934" cy="89746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e 15"/>
            <p:cNvSpPr>
              <a:spLocks noChangeArrowheads="1"/>
            </p:cNvSpPr>
            <p:nvPr/>
          </p:nvSpPr>
          <p:spPr bwMode="auto">
            <a:xfrm>
              <a:off x="7475542" y="4325441"/>
              <a:ext cx="1032934" cy="89746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CasellaDiTesto 16"/>
            <p:cNvSpPr txBox="1">
              <a:spLocks noChangeArrowheads="1"/>
            </p:cNvSpPr>
            <p:nvPr/>
          </p:nvSpPr>
          <p:spPr bwMode="auto">
            <a:xfrm>
              <a:off x="3860801" y="5621866"/>
              <a:ext cx="3031067" cy="1791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it-IT" dirty="0" err="1">
                  <a:solidFill>
                    <a:schemeClr val="tx1"/>
                  </a:solidFill>
                </a:rPr>
                <a:t>Uncertainty</a:t>
              </a:r>
              <a:r>
                <a:rPr lang="it-IT" dirty="0">
                  <a:solidFill>
                    <a:schemeClr val="tx1"/>
                  </a:solidFill>
                </a:rPr>
                <a:t> </a:t>
              </a:r>
              <a:r>
                <a:rPr lang="it-IT" dirty="0" err="1">
                  <a:solidFill>
                    <a:schemeClr val="tx1"/>
                  </a:solidFill>
                </a:rPr>
                <a:t>is</a:t>
              </a:r>
              <a:r>
                <a:rPr lang="it-IT" dirty="0">
                  <a:solidFill>
                    <a:schemeClr val="tx1"/>
                  </a:solidFill>
                </a:rPr>
                <a:t> </a:t>
              </a:r>
              <a:r>
                <a:rPr lang="it-IT" dirty="0" err="1">
                  <a:solidFill>
                    <a:schemeClr val="tx1"/>
                  </a:solidFill>
                </a:rPr>
                <a:t>concentrated</a:t>
              </a:r>
              <a:r>
                <a:rPr lang="it-IT" dirty="0">
                  <a:solidFill>
                    <a:schemeClr val="tx1"/>
                  </a:solidFill>
                </a:rPr>
                <a:t> at the </a:t>
              </a:r>
              <a:r>
                <a:rPr lang="it-IT" dirty="0" err="1" smtClean="0">
                  <a:solidFill>
                    <a:schemeClr val="tx1"/>
                  </a:solidFill>
                </a:rPr>
                <a:t>mesoscales</a:t>
              </a:r>
              <a:endParaRPr lang="it-IT" dirty="0" smtClean="0">
                <a:solidFill>
                  <a:schemeClr val="tx1"/>
                </a:solidFill>
              </a:endParaRPr>
            </a:p>
            <a:p>
              <a:r>
                <a:rPr lang="it-IT" dirty="0" smtClean="0">
                  <a:solidFill>
                    <a:schemeClr val="tx1"/>
                  </a:solidFill>
                </a:rPr>
                <a:t>  </a:t>
              </a:r>
              <a:r>
                <a:rPr lang="it-IT" dirty="0" err="1" smtClean="0">
                  <a:solidFill>
                    <a:schemeClr val="tx1"/>
                  </a:solidFill>
                </a:rPr>
                <a:t>S</a:t>
              </a:r>
              <a:r>
                <a:rPr lang="it-IT" dirty="0" err="1" smtClean="0">
                  <a:solidFill>
                    <a:schemeClr val="tx1"/>
                  </a:solidFill>
                </a:rPr>
                <a:t>ea</a:t>
              </a:r>
              <a:r>
                <a:rPr lang="it-IT" dirty="0" smtClean="0">
                  <a:solidFill>
                    <a:schemeClr val="tx1"/>
                  </a:solidFill>
                </a:rPr>
                <a:t> </a:t>
              </a:r>
              <a:r>
                <a:rPr lang="it-IT" dirty="0" err="1" smtClean="0">
                  <a:solidFill>
                    <a:schemeClr val="tx1"/>
                  </a:solidFill>
                </a:rPr>
                <a:t>level</a:t>
              </a:r>
              <a:r>
                <a:rPr lang="it-IT" dirty="0" smtClean="0">
                  <a:solidFill>
                    <a:schemeClr val="tx1"/>
                  </a:solidFill>
                </a:rPr>
                <a:t> </a:t>
              </a:r>
              <a:r>
                <a:rPr lang="it-IT" dirty="0" err="1" smtClean="0">
                  <a:solidFill>
                    <a:schemeClr val="tx1"/>
                  </a:solidFill>
                </a:rPr>
                <a:t>std</a:t>
              </a:r>
              <a:endParaRPr lang="it-IT" dirty="0" smtClean="0">
                <a:solidFill>
                  <a:schemeClr val="tx1"/>
                </a:solidFill>
              </a:endParaRPr>
            </a:p>
            <a:p>
              <a:r>
                <a:rPr lang="it-IT" dirty="0" err="1" smtClean="0">
                  <a:solidFill>
                    <a:schemeClr val="tx1"/>
                  </a:solidFill>
                </a:rPr>
                <a:t>is</a:t>
              </a:r>
              <a:r>
                <a:rPr lang="it-IT" dirty="0" smtClean="0">
                  <a:solidFill>
                    <a:schemeClr val="tx1"/>
                  </a:solidFill>
                </a:rPr>
                <a:t> </a:t>
              </a:r>
              <a:r>
                <a:rPr lang="it-IT" dirty="0" err="1" smtClean="0">
                  <a:solidFill>
                    <a:schemeClr val="tx1"/>
                  </a:solidFill>
                </a:rPr>
                <a:t>comparable</a:t>
              </a:r>
              <a:endParaRPr lang="it-IT" dirty="0" smtClean="0">
                <a:solidFill>
                  <a:schemeClr val="tx1"/>
                </a:solidFill>
              </a:endParaRPr>
            </a:p>
            <a:p>
              <a:r>
                <a:rPr lang="it-IT" dirty="0" err="1" smtClean="0">
                  <a:solidFill>
                    <a:schemeClr val="tx1"/>
                  </a:solidFill>
                </a:rPr>
                <a:t>t</a:t>
              </a:r>
              <a:r>
                <a:rPr lang="it-IT" dirty="0" err="1" smtClean="0">
                  <a:solidFill>
                    <a:schemeClr val="tx1"/>
                  </a:solidFill>
                </a:rPr>
                <a:t>o</a:t>
              </a:r>
              <a:r>
                <a:rPr lang="it-IT" dirty="0" smtClean="0">
                  <a:solidFill>
                    <a:schemeClr val="tx1"/>
                  </a:solidFill>
                </a:rPr>
                <a:t> </a:t>
              </a:r>
              <a:r>
                <a:rPr lang="it-IT" dirty="0" err="1" smtClean="0">
                  <a:solidFill>
                    <a:schemeClr val="tx1"/>
                  </a:solidFill>
                </a:rPr>
                <a:t>observed</a:t>
              </a:r>
              <a:r>
                <a:rPr lang="it-IT" dirty="0" smtClean="0">
                  <a:solidFill>
                    <a:schemeClr val="tx1"/>
                  </a:solidFill>
                </a:rPr>
                <a:t> </a:t>
              </a:r>
              <a:r>
                <a:rPr lang="it-IT" dirty="0" err="1" smtClean="0">
                  <a:solidFill>
                    <a:schemeClr val="tx1"/>
                  </a:solidFill>
                </a:rPr>
                <a:t>sea</a:t>
              </a:r>
              <a:r>
                <a:rPr lang="it-IT" dirty="0" smtClean="0">
                  <a:solidFill>
                    <a:schemeClr val="tx1"/>
                  </a:solidFill>
                </a:rPr>
                <a:t> </a:t>
              </a:r>
              <a:r>
                <a:rPr lang="it-IT" dirty="0" err="1" smtClean="0">
                  <a:solidFill>
                    <a:schemeClr val="tx1"/>
                  </a:solidFill>
                </a:rPr>
                <a:t>level</a:t>
              </a:r>
              <a:r>
                <a:rPr lang="it-IT" dirty="0" smtClean="0">
                  <a:solidFill>
                    <a:schemeClr val="tx1"/>
                  </a:solidFill>
                </a:rPr>
                <a:t> </a:t>
              </a:r>
              <a:r>
                <a:rPr lang="it-IT" dirty="0" err="1" smtClean="0">
                  <a:solidFill>
                    <a:schemeClr val="tx1"/>
                  </a:solidFill>
                </a:rPr>
                <a:t>error</a:t>
              </a:r>
              <a:endParaRPr lang="it-IT" dirty="0" smtClean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Connettore 2 19"/>
            <p:cNvCxnSpPr>
              <a:cxnSpLocks noChangeShapeType="1"/>
            </p:cNvCxnSpPr>
            <p:nvPr/>
          </p:nvCxnSpPr>
          <p:spPr bwMode="auto">
            <a:xfrm rot="5400000" flipH="1" flipV="1">
              <a:off x="4699000" y="4665134"/>
              <a:ext cx="1134533" cy="643467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15" name="Connettore 2 21"/>
            <p:cNvCxnSpPr>
              <a:cxnSpLocks noChangeShapeType="1"/>
              <a:endCxn id="12" idx="3"/>
            </p:cNvCxnSpPr>
            <p:nvPr/>
          </p:nvCxnSpPr>
          <p:spPr bwMode="auto">
            <a:xfrm rot="5400000" flipH="1" flipV="1">
              <a:off x="6892544" y="5056934"/>
              <a:ext cx="699724" cy="768811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sp>
        <p:nvSpPr>
          <p:cNvPr id="47111" name="CasellaDiTesto 14"/>
          <p:cNvSpPr txBox="1">
            <a:spLocks noChangeArrowheads="1"/>
          </p:cNvSpPr>
          <p:nvPr/>
        </p:nvSpPr>
        <p:spPr bwMode="auto">
          <a:xfrm>
            <a:off x="944534" y="1029474"/>
            <a:ext cx="4551947" cy="338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Initial condition </a:t>
            </a:r>
            <a:r>
              <a:rPr lang="en-US" dirty="0" smtClean="0">
                <a:solidFill>
                  <a:srgbClr val="000000"/>
                </a:solidFill>
              </a:rPr>
              <a:t>spread: variance of sea level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82600"/>
            <a:ext cx="7391400" cy="457200"/>
          </a:xfrm>
        </p:spPr>
        <p:txBody>
          <a:bodyPr/>
          <a:lstStyle/>
          <a:p>
            <a:r>
              <a:rPr lang="en-US" dirty="0" smtClean="0"/>
              <a:t>In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900" y="990599"/>
            <a:ext cx="7835900" cy="5367867"/>
          </a:xfrm>
        </p:spPr>
        <p:txBody>
          <a:bodyPr/>
          <a:lstStyle/>
          <a:p>
            <a:r>
              <a:rPr lang="en-US" sz="2400" dirty="0" smtClean="0">
                <a:ea typeface="ＭＳ Ｐゴシック" charset="-128"/>
                <a:cs typeface="ＭＳ Ｐゴシック" charset="-128"/>
              </a:rPr>
              <a:t>The </a:t>
            </a:r>
            <a:r>
              <a:rPr lang="en-US" sz="2400" dirty="0" err="1" smtClean="0">
                <a:ea typeface="ＭＳ Ｐゴシック" charset="-128"/>
                <a:cs typeface="ＭＳ Ｐゴシック" charset="-128"/>
              </a:rPr>
              <a:t>Bjerknes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 method 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for atmospheric 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forecasting has been implemented operationally in the ocean in the past 15 years</a:t>
            </a:r>
          </a:p>
          <a:p>
            <a:r>
              <a:rPr lang="en-US" sz="2400" dirty="0" smtClean="0">
                <a:ea typeface="ＭＳ Ｐゴシック" charset="-128"/>
                <a:cs typeface="ＭＳ Ｐゴシック" charset="-128"/>
              </a:rPr>
              <a:t>Fo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r the </a:t>
            </a:r>
            <a:r>
              <a:rPr lang="en-US" sz="2400" smtClean="0">
                <a:ea typeface="ＭＳ Ｐゴシック" charset="-128"/>
                <a:cs typeface="ＭＳ Ｐゴシック" charset="-128"/>
              </a:rPr>
              <a:t>Mediterranean Sea u</a:t>
            </a:r>
            <a:r>
              <a:rPr lang="en-US" sz="2400" smtClean="0">
                <a:ea typeface="ＭＳ Ｐゴシック" charset="-128"/>
                <a:cs typeface="ＭＳ Ｐゴシック" charset="-128"/>
              </a:rPr>
              <a:t>ncertainty 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(</a:t>
            </a:r>
            <a:r>
              <a:rPr lang="en-US" sz="2400" dirty="0" err="1" smtClean="0">
                <a:ea typeface="ＭＳ Ｐゴシック" charset="-128"/>
                <a:cs typeface="ＭＳ Ｐゴシック" charset="-128"/>
              </a:rPr>
              <a:t>rms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) is connected 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to, in order of priority:</a:t>
            </a:r>
            <a:endParaRPr lang="en-US" sz="2400" dirty="0" smtClean="0">
              <a:ea typeface="ＭＳ Ｐゴシック" charset="-128"/>
              <a:cs typeface="ＭＳ Ｐゴシック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Numerical ocean model improvements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Atmospheric forcing uncertainties, in particular winds</a:t>
            </a:r>
            <a:endParaRPr lang="en-US" sz="2400" dirty="0" smtClean="0"/>
          </a:p>
          <a:p>
            <a:pPr marL="514350" indent="-457200"/>
            <a:r>
              <a:rPr lang="en-US" sz="2400" dirty="0" smtClean="0">
                <a:ea typeface="ＭＳ Ｐゴシック" pitchFamily="-65" charset="-128"/>
                <a:cs typeface="ＭＳ Ｐゴシック" pitchFamily="-65" charset="-128"/>
              </a:rPr>
              <a:t>Predictability </a:t>
            </a:r>
            <a:r>
              <a:rPr lang="en-US" sz="2400" dirty="0" smtClean="0">
                <a:ea typeface="ＭＳ Ｐゴシック" pitchFamily="-65" charset="-128"/>
                <a:cs typeface="ＭＳ Ｐゴシック" pitchFamily="-65" charset="-128"/>
              </a:rPr>
              <a:t>time scale for the ocean is 6-8 </a:t>
            </a:r>
            <a:r>
              <a:rPr lang="en-US" sz="2400" dirty="0" smtClean="0">
                <a:ea typeface="ＭＳ Ｐゴシック" pitchFamily="-65" charset="-128"/>
                <a:cs typeface="ＭＳ Ｐゴシック" pitchFamily="-65" charset="-128"/>
              </a:rPr>
              <a:t>days</a:t>
            </a:r>
          </a:p>
          <a:p>
            <a:pPr marL="514350" indent="-457200"/>
            <a:r>
              <a:rPr lang="en-US" sz="2400" dirty="0" smtClean="0">
                <a:ea typeface="ＭＳ Ｐゴシック" pitchFamily="-65" charset="-128"/>
                <a:cs typeface="ＭＳ Ｐゴシック" pitchFamily="-65" charset="-128"/>
              </a:rPr>
              <a:t>Atmospheric uncertainty drives ocean forecast uncertainty with values comparable to observational errors</a:t>
            </a:r>
            <a:endParaRPr lang="en-US" sz="2400" dirty="0" smtClean="0">
              <a:ea typeface="ＭＳ Ｐゴシック" pitchFamily="-65" charset="-128"/>
              <a:cs typeface="ＭＳ Ｐゴシック" pitchFamily="-65" charset="-128"/>
            </a:endParaRPr>
          </a:p>
          <a:p>
            <a:endParaRPr lang="en-US" sz="2800" dirty="0" smtClean="0">
              <a:ea typeface="ＭＳ Ｐゴシック" pitchFamily="-65" charset="-128"/>
              <a:cs typeface="ＭＳ Ｐゴシック" pitchFamily="-65" charset="-128"/>
            </a:endParaRPr>
          </a:p>
          <a:p>
            <a:endParaRPr lang="en-US" sz="2800" dirty="0" smtClean="0"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D79875-1F85-EF4E-8275-E525792E3AC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numero diapositiva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688E62A-8651-A144-88DD-032B913F1C5B}" type="slidenum">
              <a:rPr lang="en-US" smtClean="0">
                <a:latin typeface="Arial" pitchFamily="-111" charset="0"/>
              </a:rPr>
              <a:pPr/>
              <a:t>3</a:t>
            </a:fld>
            <a:endParaRPr lang="en-US" smtClean="0">
              <a:latin typeface="Arial" pitchFamily="-111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22300" y="457200"/>
            <a:ext cx="7835900" cy="582613"/>
          </a:xfrm>
        </p:spPr>
        <p:txBody>
          <a:bodyPr/>
          <a:lstStyle/>
          <a:p>
            <a:pPr algn="ctr"/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The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 forecasting/prediction 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problem 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definition 1/2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5925" y="1131888"/>
            <a:ext cx="8208963" cy="5160962"/>
          </a:xfrm>
        </p:spPr>
        <p:txBody>
          <a:bodyPr/>
          <a:lstStyle/>
          <a:p>
            <a:r>
              <a:rPr lang="it-IT" sz="2400" dirty="0" err="1" smtClean="0">
                <a:ea typeface="ＭＳ Ｐゴシック" pitchFamily="-111" charset="-128"/>
                <a:cs typeface="ＭＳ Ｐゴシック" pitchFamily="-111" charset="-128"/>
              </a:rPr>
              <a:t>Bjerknes</a:t>
            </a:r>
            <a:r>
              <a:rPr lang="it-IT" sz="2400" dirty="0" smtClean="0">
                <a:ea typeface="ＭＳ Ｐゴシック" pitchFamily="-111" charset="-128"/>
                <a:cs typeface="ＭＳ Ｐゴシック" pitchFamily="-111" charset="-128"/>
              </a:rPr>
              <a:t> (1904, 1914) </a:t>
            </a:r>
            <a:r>
              <a:rPr lang="it-IT" sz="2400" dirty="0" err="1" smtClean="0">
                <a:ea typeface="ＭＳ Ｐゴシック" pitchFamily="-111" charset="-128"/>
                <a:cs typeface="ＭＳ Ｐゴシック" pitchFamily="-111" charset="-128"/>
              </a:rPr>
              <a:t>defined</a:t>
            </a:r>
            <a:r>
              <a:rPr lang="it-IT" sz="24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it-IT" sz="2400" dirty="0" err="1" smtClean="0">
                <a:ea typeface="ＭＳ Ｐゴシック" pitchFamily="-111" charset="-128"/>
                <a:cs typeface="ＭＳ Ｐゴシック" pitchFamily="-111" charset="-128"/>
              </a:rPr>
              <a:t>for</a:t>
            </a:r>
            <a:r>
              <a:rPr lang="it-IT" sz="2400" dirty="0" smtClean="0">
                <a:ea typeface="ＭＳ Ｐゴシック" pitchFamily="-111" charset="-128"/>
                <a:cs typeface="ＭＳ Ｐゴシック" pitchFamily="-111" charset="-128"/>
              </a:rPr>
              <a:t> the first </a:t>
            </a:r>
            <a:r>
              <a:rPr lang="it-IT" sz="2400" dirty="0" err="1" smtClean="0">
                <a:ea typeface="ＭＳ Ｐゴシック" pitchFamily="-111" charset="-128"/>
                <a:cs typeface="ＭＳ Ｐゴシック" pitchFamily="-111" charset="-128"/>
              </a:rPr>
              <a:t>time</a:t>
            </a:r>
            <a:r>
              <a:rPr lang="it-IT" sz="2400" dirty="0" smtClean="0">
                <a:ea typeface="ＭＳ Ｐゴシック" pitchFamily="-111" charset="-128"/>
                <a:cs typeface="ＭＳ Ｐゴシック" pitchFamily="-111" charset="-128"/>
              </a:rPr>
              <a:t> the ‘</a:t>
            </a:r>
            <a:r>
              <a:rPr lang="it-IT" sz="2400" dirty="0" err="1" smtClean="0">
                <a:ea typeface="ＭＳ Ｐゴシック" pitchFamily="-111" charset="-128"/>
                <a:cs typeface="ＭＳ Ｐゴシック" pitchFamily="-111" charset="-128"/>
              </a:rPr>
              <a:t>rational</a:t>
            </a:r>
            <a:r>
              <a:rPr lang="it-IT" sz="24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it-IT" sz="2400" dirty="0" err="1" smtClean="0">
                <a:ea typeface="ＭＳ Ｐゴシック" pitchFamily="-111" charset="-128"/>
                <a:cs typeface="ＭＳ Ｐゴシック" pitchFamily="-111" charset="-128"/>
              </a:rPr>
              <a:t>method</a:t>
            </a:r>
            <a:r>
              <a:rPr lang="it-IT" sz="24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it-IT" sz="2400" dirty="0" err="1" smtClean="0">
                <a:ea typeface="ＭＳ Ｐゴシック" pitchFamily="-111" charset="-128"/>
                <a:cs typeface="ＭＳ Ｐゴシック" pitchFamily="-111" charset="-128"/>
              </a:rPr>
              <a:t>for</a:t>
            </a:r>
            <a:r>
              <a:rPr lang="it-IT" sz="24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it-IT" sz="2400" dirty="0" err="1" smtClean="0">
                <a:ea typeface="ＭＳ Ｐゴシック" pitchFamily="-111" charset="-128"/>
                <a:cs typeface="ＭＳ Ｐゴシック" pitchFamily="-111" charset="-128"/>
              </a:rPr>
              <a:t>weather</a:t>
            </a:r>
            <a:r>
              <a:rPr lang="it-IT" sz="24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it-IT" sz="2400" dirty="0" err="1" smtClean="0">
                <a:ea typeface="ＭＳ Ｐゴシック" pitchFamily="-111" charset="-128"/>
                <a:cs typeface="ＭＳ Ｐゴシック" pitchFamily="-111" charset="-128"/>
              </a:rPr>
              <a:t>predictions</a:t>
            </a:r>
            <a:r>
              <a:rPr lang="it-IT" sz="2400" dirty="0" smtClean="0">
                <a:ea typeface="ＭＳ Ｐゴシック" pitchFamily="-111" charset="-128"/>
                <a:cs typeface="ＭＳ Ｐゴシック" pitchFamily="-111" charset="-128"/>
              </a:rPr>
              <a:t>’ </a:t>
            </a:r>
          </a:p>
          <a:p>
            <a:r>
              <a:rPr lang="en-US" sz="2400" dirty="0" smtClean="0"/>
              <a:t>In opposition to purely empirical and statistical methods, </a:t>
            </a:r>
            <a:r>
              <a:rPr lang="en-US" sz="2400" dirty="0" err="1" smtClean="0"/>
              <a:t>Bjerknes</a:t>
            </a:r>
            <a:r>
              <a:rPr lang="en-US" sz="2400" dirty="0" smtClean="0"/>
              <a:t> presented his rational version of forecasting based on the laws of mechanics and physics of the atmosphere</a:t>
            </a:r>
            <a:endParaRPr lang="it-IT" sz="24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 sz="2400" dirty="0" err="1" smtClean="0"/>
              <a:t>Bjerknes</a:t>
            </a:r>
            <a:r>
              <a:rPr lang="en-US" sz="2400" dirty="0" smtClean="0"/>
              <a:t> developed</a:t>
            </a:r>
            <a:r>
              <a:rPr lang="en-US" sz="2400" dirty="0" smtClean="0"/>
              <a:t> </a:t>
            </a:r>
            <a:r>
              <a:rPr lang="en-US" sz="2400" dirty="0" smtClean="0"/>
              <a:t>a</a:t>
            </a:r>
            <a:r>
              <a:rPr lang="en-US" sz="2400" dirty="0" smtClean="0"/>
              <a:t> </a:t>
            </a:r>
            <a:r>
              <a:rPr lang="en-US" sz="2400" dirty="0" smtClean="0"/>
              <a:t>method to “</a:t>
            </a:r>
            <a:r>
              <a:rPr lang="en-US" sz="2400" i="1" dirty="0" smtClean="0"/>
              <a:t>construct the pictures of the future states of the atmosphere from the current state of the atmosphere at a starting point</a:t>
            </a:r>
            <a:r>
              <a:rPr lang="en-US" sz="2400" dirty="0" smtClean="0"/>
              <a:t>” following the deterministic approach set by Pierre de Laplace in 1820: ”</a:t>
            </a:r>
            <a:r>
              <a:rPr lang="en-US" sz="2400" i="1" dirty="0" smtClean="0"/>
              <a:t>We ought to regard the present state of the universe as the effect of its antecedent state and as the cause of the state that is to follow</a:t>
            </a:r>
            <a:r>
              <a:rPr lang="en-US" sz="2400" dirty="0" smtClean="0"/>
              <a:t>”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numero diapositiva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688E62A-8651-A144-88DD-032B913F1C5B}" type="slidenum">
              <a:rPr lang="en-US" smtClean="0">
                <a:latin typeface="Arial" pitchFamily="-111" charset="0"/>
              </a:rPr>
              <a:pPr/>
              <a:t>4</a:t>
            </a:fld>
            <a:endParaRPr lang="en-US" smtClean="0">
              <a:latin typeface="Arial" pitchFamily="-111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22300" y="457200"/>
            <a:ext cx="7835900" cy="582613"/>
          </a:xfrm>
        </p:spPr>
        <p:txBody>
          <a:bodyPr/>
          <a:lstStyle/>
          <a:p>
            <a:pPr algn="ctr"/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The prediction problem 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definition 2/2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5925" y="1131888"/>
            <a:ext cx="8208963" cy="5160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Two conditions should be fulfilled in order to solve the prediction problem in atmosphere and oceans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I- Know the present state of the system as accurately as possible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II- Know the laws of physics that regulate the time evolution of the basic field state variables, i.e. have predictive models for atmosphere and oceans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In order to solve the prediction problem the scientific approach should consider 3 partial problems 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Comp.1: The observational network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Comp.2: The diagnostic and analysis tools/algorithms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Comp.3: The prognostic component</a:t>
            </a:r>
          </a:p>
          <a:p>
            <a:pPr>
              <a:lnSpc>
                <a:spcPct val="90000"/>
              </a:lnSpc>
            </a:pPr>
            <a:endParaRPr lang="en-US" sz="2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6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numero diapositiva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0E1009C-D902-8D48-AD5B-AD292F4CDC9C}" type="slidenum">
              <a:rPr lang="en-US" smtClean="0">
                <a:latin typeface="Arial" pitchFamily="-111" charset="0"/>
              </a:rPr>
              <a:pPr/>
              <a:t>5</a:t>
            </a:fld>
            <a:endParaRPr lang="en-US" smtClean="0">
              <a:latin typeface="Arial" pitchFamily="-111" charset="0"/>
            </a:endParaRPr>
          </a:p>
        </p:txBody>
      </p:sp>
      <p:sp>
        <p:nvSpPr>
          <p:cNvPr id="2253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368300"/>
            <a:ext cx="8470900" cy="457200"/>
          </a:xfrm>
        </p:spPr>
        <p:txBody>
          <a:bodyPr/>
          <a:lstStyle/>
          <a:p>
            <a:pPr algn="ctr"/>
            <a:r>
              <a:rPr lang="it-IT" dirty="0" smtClean="0">
                <a:ea typeface="ＭＳ Ｐゴシック" pitchFamily="-111" charset="-128"/>
                <a:cs typeface="ＭＳ Ｐゴシック" pitchFamily="-111" charset="-128"/>
              </a:rPr>
              <a:t>The first </a:t>
            </a:r>
            <a:r>
              <a:rPr lang="it-IT" dirty="0" err="1" smtClean="0">
                <a:ea typeface="ＭＳ Ｐゴシック" pitchFamily="-111" charset="-128"/>
                <a:cs typeface="ＭＳ Ｐゴシック" pitchFamily="-111" charset="-128"/>
              </a:rPr>
              <a:t>successful</a:t>
            </a:r>
            <a:r>
              <a:rPr lang="it-IT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it-IT" dirty="0" err="1" smtClean="0">
                <a:ea typeface="ＭＳ Ｐゴシック" pitchFamily="-111" charset="-128"/>
                <a:cs typeface="ＭＳ Ｐゴシック" pitchFamily="-111" charset="-128"/>
              </a:rPr>
              <a:t>forecast</a:t>
            </a:r>
            <a:r>
              <a:rPr lang="it-IT" dirty="0" smtClean="0">
                <a:ea typeface="ＭＳ Ｐゴシック" pitchFamily="-111" charset="-128"/>
                <a:cs typeface="ＭＳ Ｐゴシック" pitchFamily="-111" charset="-128"/>
              </a:rPr>
              <a:t>: Princeton 1950</a:t>
            </a:r>
          </a:p>
        </p:txBody>
      </p:sp>
      <p:pic>
        <p:nvPicPr>
          <p:cNvPr id="2253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b="55885"/>
          <a:stretch>
            <a:fillRect/>
          </a:stretch>
        </p:blipFill>
        <p:spPr>
          <a:xfrm>
            <a:off x="1304925" y="938213"/>
            <a:ext cx="6391275" cy="2808287"/>
          </a:xfrm>
          <a:noFill/>
        </p:spPr>
      </p:pic>
      <p:sp>
        <p:nvSpPr>
          <p:cNvPr id="22533" name="CasellaDiTesto 4"/>
          <p:cNvSpPr txBox="1">
            <a:spLocks noChangeArrowheads="1"/>
          </p:cNvSpPr>
          <p:nvPr/>
        </p:nvSpPr>
        <p:spPr bwMode="auto">
          <a:xfrm>
            <a:off x="261938" y="1663700"/>
            <a:ext cx="13366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 dirty="0" err="1"/>
              <a:t>Analysis</a:t>
            </a:r>
            <a:endParaRPr lang="it-IT" dirty="0"/>
          </a:p>
          <a:p>
            <a:r>
              <a:rPr lang="it-IT" dirty="0" err="1"/>
              <a:t>of</a:t>
            </a:r>
            <a:r>
              <a:rPr lang="it-IT" dirty="0"/>
              <a:t>  850 </a:t>
            </a:r>
            <a:r>
              <a:rPr lang="it-IT" dirty="0" err="1"/>
              <a:t>hPa</a:t>
            </a:r>
            <a:endParaRPr lang="it-IT" dirty="0"/>
          </a:p>
          <a:p>
            <a:r>
              <a:rPr lang="it-IT" dirty="0" err="1"/>
              <a:t>Geo</a:t>
            </a:r>
            <a:r>
              <a:rPr lang="it-IT" dirty="0"/>
              <a:t>. </a:t>
            </a:r>
            <a:r>
              <a:rPr lang="it-IT" dirty="0" err="1"/>
              <a:t>Height</a:t>
            </a:r>
            <a:endParaRPr lang="it-IT" dirty="0"/>
          </a:p>
          <a:p>
            <a:r>
              <a:rPr lang="it-IT" dirty="0"/>
              <a:t>03:00 UTC </a:t>
            </a:r>
          </a:p>
          <a:p>
            <a:r>
              <a:rPr lang="it-IT" dirty="0"/>
              <a:t>Jan </a:t>
            </a:r>
            <a:r>
              <a:rPr lang="it-IT" dirty="0" err="1"/>
              <a:t>5</a:t>
            </a:r>
            <a:r>
              <a:rPr lang="it-IT" dirty="0"/>
              <a:t>, 1949</a:t>
            </a:r>
          </a:p>
        </p:txBody>
      </p:sp>
      <p:sp>
        <p:nvSpPr>
          <p:cNvPr id="22534" name="CasellaDiTesto 5"/>
          <p:cNvSpPr txBox="1">
            <a:spLocks noChangeArrowheads="1"/>
          </p:cNvSpPr>
          <p:nvPr/>
        </p:nvSpPr>
        <p:spPr bwMode="auto">
          <a:xfrm>
            <a:off x="7335838" y="1739900"/>
            <a:ext cx="13366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 dirty="0" err="1"/>
              <a:t>Analysis</a:t>
            </a:r>
            <a:endParaRPr lang="it-IT" dirty="0"/>
          </a:p>
          <a:p>
            <a:r>
              <a:rPr lang="it-IT" dirty="0" err="1"/>
              <a:t>of</a:t>
            </a:r>
            <a:r>
              <a:rPr lang="it-IT" dirty="0"/>
              <a:t>  850 </a:t>
            </a:r>
            <a:r>
              <a:rPr lang="it-IT" dirty="0" err="1"/>
              <a:t>hPa</a:t>
            </a:r>
            <a:endParaRPr lang="it-IT" dirty="0"/>
          </a:p>
          <a:p>
            <a:r>
              <a:rPr lang="it-IT" dirty="0" err="1"/>
              <a:t>Geo</a:t>
            </a:r>
            <a:r>
              <a:rPr lang="it-IT" dirty="0"/>
              <a:t>. </a:t>
            </a:r>
            <a:r>
              <a:rPr lang="it-IT" dirty="0" err="1"/>
              <a:t>Height</a:t>
            </a:r>
            <a:endParaRPr lang="it-IT" dirty="0"/>
          </a:p>
          <a:p>
            <a:r>
              <a:rPr lang="it-IT" dirty="0"/>
              <a:t>03:00 UTC </a:t>
            </a:r>
          </a:p>
          <a:p>
            <a:r>
              <a:rPr lang="it-IT" dirty="0"/>
              <a:t>Jan </a:t>
            </a:r>
            <a:r>
              <a:rPr lang="it-IT" dirty="0" err="1"/>
              <a:t>6</a:t>
            </a:r>
            <a:r>
              <a:rPr lang="it-IT" dirty="0"/>
              <a:t>, 1949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51350" y="3479800"/>
            <a:ext cx="4284663" cy="2794000"/>
            <a:chOff x="4387850" y="3479800"/>
            <a:chExt cx="4284663" cy="2794000"/>
          </a:xfrm>
        </p:grpSpPr>
        <p:pic>
          <p:nvPicPr>
            <p:cNvPr id="22535" name="Picture 4"/>
            <p:cNvPicPr>
              <a:picLocks noChangeAspect="1" noChangeArrowheads="1"/>
            </p:cNvPicPr>
            <p:nvPr/>
          </p:nvPicPr>
          <p:blipFill>
            <a:blip r:embed="rId3"/>
            <a:srcRect l="48260" t="43024" r="870" b="13556"/>
            <a:stretch>
              <a:fillRect/>
            </a:stretch>
          </p:blipFill>
          <p:spPr bwMode="auto">
            <a:xfrm>
              <a:off x="4387850" y="3479800"/>
              <a:ext cx="3284538" cy="279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6" name="CasellaDiTesto 7"/>
            <p:cNvSpPr txBox="1">
              <a:spLocks noChangeArrowheads="1"/>
            </p:cNvSpPr>
            <p:nvPr/>
          </p:nvSpPr>
          <p:spPr bwMode="auto">
            <a:xfrm>
              <a:off x="7335838" y="4102100"/>
              <a:ext cx="1336675" cy="1323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it-IT"/>
                <a:t>Forecast</a:t>
              </a:r>
            </a:p>
            <a:p>
              <a:r>
                <a:rPr lang="it-IT"/>
                <a:t>of  850 hPa</a:t>
              </a:r>
            </a:p>
            <a:p>
              <a:r>
                <a:rPr lang="it-IT"/>
                <a:t>Geo. Height</a:t>
              </a:r>
            </a:p>
            <a:p>
              <a:r>
                <a:rPr lang="it-IT"/>
                <a:t>03:00 UTC </a:t>
              </a:r>
            </a:p>
            <a:p>
              <a:r>
                <a:rPr lang="it-IT"/>
                <a:t>Jan 6, 1949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3700" y="3759200"/>
            <a:ext cx="3979863" cy="2374900"/>
            <a:chOff x="304800" y="3759200"/>
            <a:chExt cx="4068763" cy="2349500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304800" y="4591050"/>
            <a:ext cx="4068763" cy="1517650"/>
          </p:xfrm>
          <a:graphic>
            <a:graphicData uri="http://schemas.openxmlformats.org/presentationml/2006/ole">
              <p:oleObj spid="_x0000_s93186" name="Equation" r:id="rId4" imgW="1600200" imgH="596900" progId="Equation.3">
                <p:embed/>
              </p:oleObj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678004" y="3759200"/>
              <a:ext cx="3502281" cy="82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key choice: </a:t>
              </a:r>
            </a:p>
            <a:p>
              <a:r>
                <a:rPr lang="en-US" dirty="0" err="1" smtClean="0"/>
                <a:t>barotropic</a:t>
              </a:r>
              <a:r>
                <a:rPr lang="en-US" dirty="0" smtClean="0"/>
                <a:t> </a:t>
              </a:r>
              <a:r>
                <a:rPr lang="en-US" dirty="0" err="1" smtClean="0"/>
                <a:t>quasigestrophic</a:t>
              </a:r>
              <a:r>
                <a:rPr lang="en-US" dirty="0" smtClean="0"/>
                <a:t> numerical model</a:t>
              </a:r>
              <a:endParaRPr lang="en-US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olo 11"/>
          <p:cNvSpPr>
            <a:spLocks noGrp="1"/>
          </p:cNvSpPr>
          <p:nvPr>
            <p:ph type="title"/>
          </p:nvPr>
        </p:nvSpPr>
        <p:spPr>
          <a:xfrm>
            <a:off x="241300" y="431800"/>
            <a:ext cx="8585200" cy="546100"/>
          </a:xfrm>
        </p:spPr>
        <p:txBody>
          <a:bodyPr/>
          <a:lstStyle/>
          <a:p>
            <a:r>
              <a:rPr lang="it-IT" dirty="0" smtClean="0">
                <a:ea typeface="ＭＳ Ｐゴシック" pitchFamily="-111" charset="-128"/>
                <a:cs typeface="ＭＳ Ｐゴシック" pitchFamily="-111" charset="-128"/>
              </a:rPr>
              <a:t>The first </a:t>
            </a:r>
            <a:r>
              <a:rPr lang="it-IT" dirty="0" err="1" smtClean="0">
                <a:ea typeface="ＭＳ Ｐゴシック" pitchFamily="-111" charset="-128"/>
                <a:cs typeface="ＭＳ Ｐゴシック" pitchFamily="-111" charset="-128"/>
              </a:rPr>
              <a:t>ocean</a:t>
            </a:r>
            <a:r>
              <a:rPr lang="it-IT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it-IT" dirty="0" err="1" smtClean="0">
                <a:ea typeface="ＭＳ Ｐゴシック" pitchFamily="-111" charset="-128"/>
                <a:cs typeface="ＭＳ Ｐゴシック" pitchFamily="-111" charset="-128"/>
              </a:rPr>
              <a:t>forecast</a:t>
            </a:r>
            <a:r>
              <a:rPr lang="it-IT" dirty="0" smtClean="0">
                <a:ea typeface="ＭＳ Ｐゴシック" pitchFamily="-111" charset="-128"/>
                <a:cs typeface="ＭＳ Ｐゴシック" pitchFamily="-111" charset="-128"/>
              </a:rPr>
              <a:t>: Harvard and Monterey 1983</a:t>
            </a:r>
          </a:p>
        </p:txBody>
      </p:sp>
      <p:pic>
        <p:nvPicPr>
          <p:cNvPr id="25603" name="Picture 2" descr="1986-Robinson-Dynamical_Pagina_02_Immagine_000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/>
          <a:srcRect l="11922" t="68442" r="53725" b="11168"/>
          <a:stretch>
            <a:fillRect/>
          </a:stretch>
        </p:blipFill>
        <p:spPr>
          <a:xfrm>
            <a:off x="812800" y="1042988"/>
            <a:ext cx="4292600" cy="3440112"/>
          </a:xfrm>
          <a:noFill/>
        </p:spPr>
      </p:pic>
      <p:pic>
        <p:nvPicPr>
          <p:cNvPr id="832517" name="Picture 5" descr="1986-Robinson-Dynamical_Pagina_05_Immagine_000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 l="8791" t="6190" r="13788" b="75928"/>
          <a:stretch>
            <a:fillRect/>
          </a:stretch>
        </p:blipFill>
        <p:spPr>
          <a:xfrm>
            <a:off x="381000" y="4321175"/>
            <a:ext cx="7416800" cy="2384425"/>
          </a:xfrm>
          <a:noFill/>
        </p:spPr>
      </p:pic>
      <p:sp>
        <p:nvSpPr>
          <p:cNvPr id="25605" name="Text Box 3"/>
          <p:cNvSpPr txBox="1">
            <a:spLocks noChangeArrowheads="1"/>
          </p:cNvSpPr>
          <p:nvPr/>
        </p:nvSpPr>
        <p:spPr bwMode="auto">
          <a:xfrm rot="2919598">
            <a:off x="3679826" y="2328862"/>
            <a:ext cx="16240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California</a:t>
            </a:r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455613" y="2203450"/>
            <a:ext cx="13779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1983,</a:t>
            </a:r>
          </a:p>
          <a:p>
            <a:r>
              <a:rPr lang="en-US">
                <a:solidFill>
                  <a:srgbClr val="A50021"/>
                </a:solidFill>
              </a:rPr>
              <a:t>Cruise track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131060" y="1027113"/>
            <a:ext cx="3155691" cy="3768725"/>
            <a:chOff x="3736" y="-96"/>
            <a:chExt cx="2024" cy="2846"/>
          </a:xfrm>
        </p:grpSpPr>
        <p:sp>
          <p:nvSpPr>
            <p:cNvPr id="25609" name="Rectangle 8"/>
            <p:cNvSpPr>
              <a:spLocks noChangeArrowheads="1"/>
            </p:cNvSpPr>
            <p:nvPr/>
          </p:nvSpPr>
          <p:spPr bwMode="auto">
            <a:xfrm>
              <a:off x="3736" y="-96"/>
              <a:ext cx="2024" cy="25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2400" dirty="0" smtClean="0"/>
                <a:t>The key choice:</a:t>
              </a:r>
              <a:endParaRPr lang="en-US" sz="2400" dirty="0" smtClean="0"/>
            </a:p>
            <a:p>
              <a:pPr marL="457200" indent="-457200">
                <a:buAutoNum type="arabicParenR"/>
              </a:pPr>
              <a:r>
                <a:rPr lang="en-US" sz="2400" dirty="0" smtClean="0"/>
                <a:t>synoptic data </a:t>
              </a:r>
            </a:p>
            <a:p>
              <a:pPr marL="457200" indent="-457200"/>
              <a:r>
                <a:rPr lang="en-US" sz="2400" dirty="0" smtClean="0"/>
                <a:t>for initial conditions</a:t>
              </a:r>
            </a:p>
            <a:p>
              <a:pPr marL="457200" indent="-457200">
                <a:buAutoNum type="arabicParenR" startAt="2"/>
              </a:pPr>
              <a:r>
                <a:rPr lang="en-US" sz="2400" dirty="0" err="1" smtClean="0"/>
                <a:t>baroclinic</a:t>
              </a:r>
              <a:r>
                <a:rPr lang="en-US" sz="2400" dirty="0" smtClean="0"/>
                <a:t> </a:t>
              </a:r>
            </a:p>
            <a:p>
              <a:pPr marL="457200" indent="-457200"/>
              <a:r>
                <a:rPr lang="en-US" sz="2400" dirty="0" smtClean="0"/>
                <a:t>multilevel </a:t>
              </a:r>
              <a:endParaRPr lang="en-US" sz="2400" dirty="0" smtClean="0"/>
            </a:p>
            <a:p>
              <a:pPr marL="457200" indent="-457200"/>
              <a:r>
                <a:rPr lang="en-US" sz="2400" dirty="0" err="1" smtClean="0"/>
                <a:t>Quasigeostrophic</a:t>
              </a:r>
              <a:endParaRPr lang="en-US" sz="2400" dirty="0" smtClean="0"/>
            </a:p>
            <a:p>
              <a:pPr marL="457200" indent="-457200"/>
              <a:r>
                <a:rPr lang="en-US" sz="2400" dirty="0" smtClean="0"/>
                <a:t>m</a:t>
              </a:r>
              <a:r>
                <a:rPr lang="en-US" sz="2400" dirty="0" smtClean="0"/>
                <a:t>odel</a:t>
              </a:r>
              <a:endParaRPr lang="en-US" sz="2400" dirty="0" smtClean="0"/>
            </a:p>
          </p:txBody>
        </p:sp>
        <p:sp>
          <p:nvSpPr>
            <p:cNvPr id="25610" name="Line 9"/>
            <p:cNvSpPr>
              <a:spLocks noChangeShapeType="1"/>
            </p:cNvSpPr>
            <p:nvPr/>
          </p:nvSpPr>
          <p:spPr bwMode="auto">
            <a:xfrm flipH="1">
              <a:off x="4105" y="2115"/>
              <a:ext cx="408" cy="635"/>
            </a:xfrm>
            <a:prstGeom prst="line">
              <a:avLst/>
            </a:prstGeom>
            <a:noFill/>
            <a:ln w="76200">
              <a:noFill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193800" y="4851400"/>
          <a:ext cx="469900" cy="482600"/>
        </p:xfrm>
        <a:graphic>
          <a:graphicData uri="http://schemas.openxmlformats.org/presentationml/2006/ole">
            <p:oleObj spid="_x0000_s194562" name="Equation" r:id="rId5" imgW="127000" imgH="152400" progId="Equation.3">
              <p:embed/>
            </p:oleObj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58621" y="4800600"/>
            <a:ext cx="429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T=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5721" y="4813300"/>
            <a:ext cx="429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T=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6621" y="4813300"/>
            <a:ext cx="429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T=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rot="5400000">
            <a:off x="1873250" y="5264150"/>
            <a:ext cx="457200" cy="342900"/>
          </a:xfrm>
          <a:prstGeom prst="straightConnector1">
            <a:avLst/>
          </a:prstGeom>
          <a:solidFill>
            <a:schemeClr val="hlink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 flipH="1" flipV="1">
            <a:off x="2451100" y="5435600"/>
            <a:ext cx="609600" cy="177800"/>
          </a:xfrm>
          <a:prstGeom prst="straightConnector1">
            <a:avLst/>
          </a:prstGeom>
          <a:solidFill>
            <a:schemeClr val="hlink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rot="10800000">
            <a:off x="2349500" y="6197600"/>
            <a:ext cx="457200" cy="88900"/>
          </a:xfrm>
          <a:prstGeom prst="straightConnector1">
            <a:avLst/>
          </a:prstGeom>
          <a:solidFill>
            <a:schemeClr val="hlink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4800600" y="5295900"/>
            <a:ext cx="419100" cy="381000"/>
          </a:xfrm>
          <a:prstGeom prst="straightConnector1">
            <a:avLst/>
          </a:prstGeom>
          <a:solidFill>
            <a:schemeClr val="hlink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rot="10800000">
            <a:off x="4445000" y="5969000"/>
            <a:ext cx="635000" cy="254000"/>
          </a:xfrm>
          <a:prstGeom prst="straightConnector1">
            <a:avLst/>
          </a:prstGeom>
          <a:solidFill>
            <a:schemeClr val="hlink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10800000">
            <a:off x="3746500" y="5651500"/>
            <a:ext cx="723900" cy="1588"/>
          </a:xfrm>
          <a:prstGeom prst="straightConnector1">
            <a:avLst/>
          </a:prstGeom>
          <a:solidFill>
            <a:schemeClr val="hlink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5400000">
            <a:off x="6807200" y="5219700"/>
            <a:ext cx="533400" cy="457200"/>
          </a:xfrm>
          <a:prstGeom prst="straightConnector1">
            <a:avLst/>
          </a:prstGeom>
          <a:solidFill>
            <a:schemeClr val="hlink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10800000" flipV="1">
            <a:off x="6438900" y="5994400"/>
            <a:ext cx="457200" cy="228600"/>
          </a:xfrm>
          <a:prstGeom prst="straightConnector1">
            <a:avLst/>
          </a:prstGeom>
          <a:solidFill>
            <a:schemeClr val="hlink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10800000">
            <a:off x="5892800" y="5600700"/>
            <a:ext cx="660400" cy="114300"/>
          </a:xfrm>
          <a:prstGeom prst="straightConnector1">
            <a:avLst/>
          </a:prstGeom>
          <a:solidFill>
            <a:schemeClr val="hlink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1986-Robinson-Dynamical_Pagina_06_Immagine_000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12790" t="40843" r="10756" b="32376"/>
          <a:stretch>
            <a:fillRect/>
          </a:stretch>
        </p:blipFill>
        <p:spPr>
          <a:xfrm>
            <a:off x="720725" y="949325"/>
            <a:ext cx="7810500" cy="3813175"/>
          </a:xfr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71500" y="4546600"/>
            <a:ext cx="7874000" cy="2133600"/>
            <a:chOff x="22" y="2840"/>
            <a:chExt cx="5280" cy="1405"/>
          </a:xfrm>
        </p:grpSpPr>
        <p:pic>
          <p:nvPicPr>
            <p:cNvPr id="26631" name="Picture 8" descr="1986-Robinson-Dynamical_Pagina_05_Immagine_0001"/>
            <p:cNvPicPr>
              <a:picLocks noChangeAspect="1" noChangeArrowheads="1"/>
            </p:cNvPicPr>
            <p:nvPr/>
          </p:nvPicPr>
          <p:blipFill>
            <a:blip r:embed="rId3"/>
            <a:srcRect l="4547" t="5968" r="5135" b="75928"/>
            <a:stretch>
              <a:fillRect/>
            </a:stretch>
          </p:blipFill>
          <p:spPr bwMode="auto">
            <a:xfrm>
              <a:off x="22" y="2991"/>
              <a:ext cx="5280" cy="1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2" name="Text Box 10"/>
            <p:cNvSpPr txBox="1">
              <a:spLocks noChangeArrowheads="1"/>
            </p:cNvSpPr>
            <p:nvPr/>
          </p:nvSpPr>
          <p:spPr bwMode="auto">
            <a:xfrm rot="-1696631">
              <a:off x="3710" y="3043"/>
              <a:ext cx="101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validation</a:t>
              </a:r>
            </a:p>
          </p:txBody>
        </p:sp>
        <p:sp>
          <p:nvSpPr>
            <p:cNvPr id="26633" name="Line 11"/>
            <p:cNvSpPr>
              <a:spLocks noChangeShapeType="1"/>
            </p:cNvSpPr>
            <p:nvPr/>
          </p:nvSpPr>
          <p:spPr bwMode="auto">
            <a:xfrm flipH="1">
              <a:off x="3152" y="2840"/>
              <a:ext cx="1497" cy="81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olo 11"/>
          <p:cNvSpPr txBox="1">
            <a:spLocks/>
          </p:cNvSpPr>
          <p:nvPr/>
        </p:nvSpPr>
        <p:spPr bwMode="auto">
          <a:xfrm>
            <a:off x="339690" y="426726"/>
            <a:ext cx="8804310" cy="457200"/>
          </a:xfrm>
          <a:prstGeom prst="rect">
            <a:avLst/>
          </a:prstGeom>
          <a:noFill/>
          <a:ln w="9525">
            <a:solidFill>
              <a:srgbClr val="FFCC00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/>
            <a:r>
              <a:rPr lang="it-IT" sz="2800" b="0" dirty="0" smtClean="0">
                <a:solidFill>
                  <a:srgbClr val="000099"/>
                </a:solidFill>
                <a:ea typeface="ＭＳ Ｐゴシック" pitchFamily="-111" charset="-128"/>
                <a:cs typeface="ＭＳ Ｐゴシック" pitchFamily="-111" charset="-128"/>
              </a:rPr>
              <a:t>The </a:t>
            </a:r>
            <a:r>
              <a:rPr lang="it-IT" sz="2800" b="0" dirty="0">
                <a:solidFill>
                  <a:srgbClr val="000099"/>
                </a:solidFill>
                <a:ea typeface="ＭＳ Ｐゴシック" pitchFamily="-111" charset="-128"/>
                <a:cs typeface="ＭＳ Ｐゴシック" pitchFamily="-111" charset="-128"/>
              </a:rPr>
              <a:t>first</a:t>
            </a:r>
            <a:r>
              <a:rPr lang="it-IT" sz="2800" b="0" dirty="0" smtClean="0">
                <a:solidFill>
                  <a:srgbClr val="000099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it-IT" sz="2800" b="0" dirty="0" err="1" smtClean="0">
                <a:solidFill>
                  <a:srgbClr val="000099"/>
                </a:solidFill>
                <a:ea typeface="ＭＳ Ｐゴシック" pitchFamily="-111" charset="-128"/>
                <a:cs typeface="ＭＳ Ｐゴシック" pitchFamily="-111" charset="-128"/>
              </a:rPr>
              <a:t>ocean</a:t>
            </a:r>
            <a:r>
              <a:rPr lang="it-IT" sz="2800" b="0" dirty="0" smtClean="0">
                <a:solidFill>
                  <a:srgbClr val="000099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it-IT" sz="2800" b="0" dirty="0" err="1" smtClean="0">
                <a:solidFill>
                  <a:srgbClr val="000099"/>
                </a:solidFill>
                <a:ea typeface="ＭＳ Ｐゴシック" pitchFamily="-111" charset="-128"/>
                <a:cs typeface="ＭＳ Ｐゴシック" pitchFamily="-111" charset="-128"/>
              </a:rPr>
              <a:t>forecast</a:t>
            </a:r>
            <a:r>
              <a:rPr lang="it-IT" sz="2800" b="0" dirty="0" smtClean="0">
                <a:solidFill>
                  <a:srgbClr val="000099"/>
                </a:solidFill>
                <a:ea typeface="ＭＳ Ｐゴシック" pitchFamily="-111" charset="-128"/>
                <a:cs typeface="ＭＳ Ｐゴシック" pitchFamily="-111" charset="-128"/>
              </a:rPr>
              <a:t>: Harvard and Monterey 1983</a:t>
            </a:r>
            <a:endParaRPr lang="it-IT" sz="2800" b="0" dirty="0">
              <a:solidFill>
                <a:srgbClr val="000099"/>
              </a:solidFill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6629" name="CasellaDiTesto 7"/>
          <p:cNvSpPr txBox="1">
            <a:spLocks noChangeArrowheads="1"/>
          </p:cNvSpPr>
          <p:nvPr/>
        </p:nvSpPr>
        <p:spPr bwMode="auto">
          <a:xfrm>
            <a:off x="763588" y="2586038"/>
            <a:ext cx="1700212" cy="3381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FF0000"/>
                </a:solidFill>
              </a:rPr>
              <a:t>Initial condition</a:t>
            </a:r>
          </a:p>
        </p:txBody>
      </p:sp>
      <p:sp>
        <p:nvSpPr>
          <p:cNvPr id="26630" name="CasellaDiTesto 8"/>
          <p:cNvSpPr txBox="1">
            <a:spLocks noChangeArrowheads="1"/>
          </p:cNvSpPr>
          <p:nvPr/>
        </p:nvSpPr>
        <p:spPr bwMode="auto">
          <a:xfrm>
            <a:off x="6646863" y="2921000"/>
            <a:ext cx="1519237" cy="338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FF0000"/>
                </a:solidFill>
              </a:rPr>
              <a:t>Final forecast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3" y="457200"/>
            <a:ext cx="8174567" cy="812800"/>
          </a:xfrm>
        </p:spPr>
        <p:txBody>
          <a:bodyPr/>
          <a:lstStyle/>
          <a:p>
            <a:r>
              <a:rPr lang="en-US" dirty="0" smtClean="0"/>
              <a:t>In the 60-</a:t>
            </a:r>
            <a:r>
              <a:rPr lang="en-US" dirty="0" smtClean="0"/>
              <a:t>80’s </a:t>
            </a:r>
            <a:r>
              <a:rPr lang="en-US" dirty="0" smtClean="0"/>
              <a:t>Lorenz set the theoretical basis for the definition of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predictability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346200"/>
            <a:ext cx="7772400" cy="5181600"/>
          </a:xfrm>
        </p:spPr>
        <p:txBody>
          <a:bodyPr/>
          <a:lstStyle/>
          <a:p>
            <a:r>
              <a:rPr lang="en-US" dirty="0" smtClean="0"/>
              <a:t>Lorenz (1969) defined the atmospheric predictability problem as: </a:t>
            </a:r>
            <a:r>
              <a:rPr lang="en-US" i="1" dirty="0" smtClean="0"/>
              <a:t>the time for which two analogue atmospheric states will double the initial difference among themselves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D79875-1F85-EF4E-8275-E525792E3AC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18361" y="2374284"/>
            <a:ext cx="7966033" cy="4483716"/>
            <a:chOff x="418361" y="2374284"/>
            <a:chExt cx="7966033" cy="4483716"/>
          </a:xfrm>
        </p:grpSpPr>
        <p:pic>
          <p:nvPicPr>
            <p:cNvPr id="5" name="Picture 4" descr="Screen Shot 2013-08-06 at 7.00.41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000" y="2374284"/>
              <a:ext cx="3200400" cy="41725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1152582" y="4356100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RMS differences of 500 </a:t>
              </a:r>
              <a:r>
                <a:rPr lang="en-US" dirty="0" err="1" smtClean="0"/>
                <a:t>mb</a:t>
              </a:r>
              <a:r>
                <a:rPr lang="en-US" dirty="0" smtClean="0"/>
                <a:t> height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96010" y="6519446"/>
              <a:ext cx="15646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Forecast days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51093" y="3200400"/>
              <a:ext cx="38333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Lorenz, 1982: used ECMWF forecasts </a:t>
              </a:r>
            </a:p>
            <a:p>
              <a:r>
                <a:rPr lang="en-US" dirty="0" smtClean="0"/>
                <a:t>to evaluate predictability time </a:t>
              </a:r>
            </a:p>
            <a:p>
              <a:r>
                <a:rPr lang="en-US" dirty="0" smtClean="0"/>
                <a:t>in a robust way 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4900" y="4445000"/>
            <a:ext cx="7175943" cy="1854200"/>
            <a:chOff x="1104900" y="4445000"/>
            <a:chExt cx="7175943" cy="1854200"/>
          </a:xfrm>
        </p:grpSpPr>
        <p:cxnSp>
          <p:nvCxnSpPr>
            <p:cNvPr id="11" name="Straight Connector 10"/>
            <p:cNvCxnSpPr/>
            <p:nvPr/>
          </p:nvCxnSpPr>
          <p:spPr bwMode="auto">
            <a:xfrm rot="16200000" flipV="1">
              <a:off x="1009650" y="5365750"/>
              <a:ext cx="1854200" cy="12700"/>
            </a:xfrm>
            <a:prstGeom prst="line">
              <a:avLst/>
            </a:prstGeom>
            <a:solidFill>
              <a:schemeClr val="hlink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104900" y="4470400"/>
              <a:ext cx="812800" cy="12700"/>
            </a:xfrm>
            <a:prstGeom prst="line">
              <a:avLst/>
            </a:prstGeom>
            <a:solidFill>
              <a:schemeClr val="hlink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1981200" y="4648200"/>
              <a:ext cx="3086100" cy="254000"/>
            </a:xfrm>
            <a:prstGeom prst="straightConnector1">
              <a:avLst/>
            </a:prstGeom>
            <a:solidFill>
              <a:schemeClr val="hlink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5086439" y="4546600"/>
              <a:ext cx="319440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50000"/>
                    </a:schemeClr>
                  </a:solidFill>
                </a:rPr>
                <a:t>Doubling time of forecast error</a:t>
              </a:r>
            </a:p>
            <a:p>
              <a:r>
                <a:rPr lang="en-US" dirty="0" smtClean="0">
                  <a:solidFill>
                    <a:schemeClr val="accent1">
                      <a:lumMod val="50000"/>
                    </a:schemeClr>
                  </a:solidFill>
                </a:rPr>
                <a:t>~ 3 days 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0400" y="469900"/>
            <a:ext cx="7899400" cy="457200"/>
          </a:xfrm>
        </p:spPr>
        <p:txBody>
          <a:bodyPr/>
          <a:lstStyle/>
          <a:p>
            <a:r>
              <a:rPr lang="en-US" dirty="0" smtClean="0"/>
              <a:t>Ocean predictions</a:t>
            </a:r>
            <a:r>
              <a:rPr lang="en-US" dirty="0" smtClean="0"/>
              <a:t> : </a:t>
            </a:r>
            <a:r>
              <a:rPr lang="en-US" dirty="0" smtClean="0"/>
              <a:t>the operational start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82600" y="1028700"/>
            <a:ext cx="7772400" cy="5181600"/>
          </a:xfrm>
        </p:spPr>
        <p:txBody>
          <a:bodyPr/>
          <a:lstStyle/>
          <a:p>
            <a:r>
              <a:rPr lang="en-US" dirty="0" smtClean="0"/>
              <a:t>1992</a:t>
            </a:r>
            <a:r>
              <a:rPr lang="en-US" dirty="0" smtClean="0"/>
              <a:t>-2000: </a:t>
            </a:r>
          </a:p>
          <a:p>
            <a:pPr lvl="1"/>
            <a:r>
              <a:rPr lang="en-US" sz="2000" dirty="0" smtClean="0"/>
              <a:t>Satellite altimetry started </a:t>
            </a:r>
            <a:r>
              <a:rPr lang="en-US" sz="2000" dirty="0" smtClean="0"/>
              <a:t>to give 10 days repeated mapping of the sea level with errors  &lt; 5 cm</a:t>
            </a:r>
            <a:endParaRPr lang="en-US" sz="2000" dirty="0" smtClean="0"/>
          </a:p>
          <a:p>
            <a:pPr lvl="1"/>
            <a:r>
              <a:rPr lang="en-US" sz="2000" dirty="0" smtClean="0"/>
              <a:t>The</a:t>
            </a:r>
            <a:r>
              <a:rPr lang="en-US" sz="2000" dirty="0" smtClean="0"/>
              <a:t> </a:t>
            </a:r>
            <a:r>
              <a:rPr lang="en-US" sz="2000" dirty="0" smtClean="0"/>
              <a:t>ship of opportunity profiles</a:t>
            </a:r>
            <a:r>
              <a:rPr lang="en-US" sz="2000" dirty="0" smtClean="0"/>
              <a:t> became available </a:t>
            </a:r>
            <a:r>
              <a:rPr lang="en-US" sz="2000" dirty="0" smtClean="0"/>
              <a:t>in near real time,</a:t>
            </a:r>
          </a:p>
          <a:p>
            <a:pPr lvl="1"/>
            <a:r>
              <a:rPr lang="en-US" sz="2000" dirty="0" smtClean="0"/>
              <a:t>SST from satellite with accuracy &gt; 0.5 deg C</a:t>
            </a:r>
          </a:p>
          <a:p>
            <a:pPr lvl="1"/>
            <a:r>
              <a:rPr lang="en-US" sz="2000" dirty="0" smtClean="0"/>
              <a:t>Numerical large scale models started to resolve </a:t>
            </a:r>
            <a:r>
              <a:rPr lang="en-US" sz="2000" dirty="0" err="1" smtClean="0"/>
              <a:t>mesoscales</a:t>
            </a:r>
            <a:r>
              <a:rPr lang="en-US" sz="2000" dirty="0" smtClean="0"/>
              <a:t> and became more skillful to reproduce ocean processes</a:t>
            </a:r>
          </a:p>
          <a:p>
            <a:pPr lvl="1"/>
            <a:r>
              <a:rPr lang="en-US" sz="2000" dirty="0" smtClean="0"/>
              <a:t>Atmospheric forcing became available at 50 km resolution</a:t>
            </a:r>
          </a:p>
          <a:p>
            <a:pPr lvl="1"/>
            <a:r>
              <a:rPr lang="en-US" sz="2000" dirty="0" smtClean="0"/>
              <a:t>Data assimilation schemes started to be developed to assimilate both in situ and satellite sea level</a:t>
            </a:r>
            <a:endParaRPr lang="en-US" sz="2000" dirty="0" smtClean="0"/>
          </a:p>
          <a:p>
            <a:r>
              <a:rPr lang="en-US" dirty="0" smtClean="0"/>
              <a:t>At the same time, in</a:t>
            </a:r>
            <a:r>
              <a:rPr lang="en-US" dirty="0" smtClean="0"/>
              <a:t> </a:t>
            </a:r>
            <a:r>
              <a:rPr lang="en-US" dirty="0" smtClean="0"/>
              <a:t>the Mediterranean a program of ocean predictions started to organize </a:t>
            </a:r>
            <a:r>
              <a:rPr lang="en-US" dirty="0" err="1" smtClean="0"/>
              <a:t>Bjerknes</a:t>
            </a:r>
            <a:r>
              <a:rPr lang="en-US" dirty="0" smtClean="0"/>
              <a:t> three components at the basin </a:t>
            </a:r>
            <a:r>
              <a:rPr lang="en-US" dirty="0" smtClean="0"/>
              <a:t>scales</a:t>
            </a:r>
          </a:p>
          <a:p>
            <a:r>
              <a:rPr lang="en-US" dirty="0" smtClean="0"/>
              <a:t>2003: ARGO program started also in the Med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47B4FC-8F4C-B147-B1D9-C201DFDDE74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accent2"/>
            </a:solidFill>
            <a:effectLst/>
            <a:latin typeface="Arial" pitchFamily="-10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accent2"/>
            </a:solidFill>
            <a:effectLst/>
            <a:latin typeface="Arial" pitchFamily="-108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Blank Presentation">
  <a:themeElements>
    <a:clrScheme name="4_Blank Presentation 8">
      <a:dk1>
        <a:srgbClr val="000000"/>
      </a:dk1>
      <a:lt1>
        <a:srgbClr val="DDDDDD"/>
      </a:lt1>
      <a:dk2>
        <a:srgbClr val="000000"/>
      </a:dk2>
      <a:lt2>
        <a:srgbClr val="808080"/>
      </a:lt2>
      <a:accent1>
        <a:srgbClr val="003366"/>
      </a:accent1>
      <a:accent2>
        <a:srgbClr val="71C79C"/>
      </a:accent2>
      <a:accent3>
        <a:srgbClr val="EBEBEB"/>
      </a:accent3>
      <a:accent4>
        <a:srgbClr val="000000"/>
      </a:accent4>
      <a:accent5>
        <a:srgbClr val="AAADB8"/>
      </a:accent5>
      <a:accent6>
        <a:srgbClr val="66B48D"/>
      </a:accent6>
      <a:hlink>
        <a:srgbClr val="A4B5E0"/>
      </a:hlink>
      <a:folHlink>
        <a:srgbClr val="6D7895"/>
      </a:folHlink>
    </a:clrScheme>
    <a:fontScheme name="4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000" b="1" i="0" u="none" strike="noStrike" cap="none" normalizeH="0" baseline="0">
            <a:ln>
              <a:noFill/>
            </a:ln>
            <a:solidFill>
              <a:srgbClr val="087BA5"/>
            </a:solidFill>
            <a:effectLst/>
            <a:latin typeface="Arial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000" b="1" i="0" u="none" strike="noStrike" cap="none" normalizeH="0" baseline="0">
            <a:ln>
              <a:noFill/>
            </a:ln>
            <a:solidFill>
              <a:srgbClr val="087BA5"/>
            </a:solidFill>
            <a:effectLst/>
            <a:latin typeface="Arial" pitchFamily="-109" charset="0"/>
          </a:defRPr>
        </a:defPPr>
      </a:lstStyle>
    </a:lnDef>
  </a:objectDefaults>
  <a:extraClrSchemeLst>
    <a:extraClrScheme>
      <a:clrScheme name="4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8">
        <a:dk1>
          <a:srgbClr val="000000"/>
        </a:dk1>
        <a:lt1>
          <a:srgbClr val="DDDDDD"/>
        </a:lt1>
        <a:dk2>
          <a:srgbClr val="000000"/>
        </a:dk2>
        <a:lt2>
          <a:srgbClr val="808080"/>
        </a:lt2>
        <a:accent1>
          <a:srgbClr val="003366"/>
        </a:accent1>
        <a:accent2>
          <a:srgbClr val="71C79C"/>
        </a:accent2>
        <a:accent3>
          <a:srgbClr val="EBEBEB"/>
        </a:accent3>
        <a:accent4>
          <a:srgbClr val="000000"/>
        </a:accent4>
        <a:accent5>
          <a:srgbClr val="AAADB8"/>
        </a:accent5>
        <a:accent6>
          <a:srgbClr val="66B48D"/>
        </a:accent6>
        <a:hlink>
          <a:srgbClr val="A4B5E0"/>
        </a:hlink>
        <a:folHlink>
          <a:srgbClr val="6D78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za struttura">
  <a:themeElements>
    <a:clrScheme name="Personalizza struttu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ersonalizza struttura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ersonalizza struttu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za struttur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za struttur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za struttur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za struttur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za struttur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za struttur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Blank Presentation">
  <a:themeElements>
    <a:clrScheme name="4_Blank Presentation 8">
      <a:dk1>
        <a:srgbClr val="000000"/>
      </a:dk1>
      <a:lt1>
        <a:srgbClr val="DDDDDD"/>
      </a:lt1>
      <a:dk2>
        <a:srgbClr val="000000"/>
      </a:dk2>
      <a:lt2>
        <a:srgbClr val="808080"/>
      </a:lt2>
      <a:accent1>
        <a:srgbClr val="003366"/>
      </a:accent1>
      <a:accent2>
        <a:srgbClr val="71C79C"/>
      </a:accent2>
      <a:accent3>
        <a:srgbClr val="EBEBEB"/>
      </a:accent3>
      <a:accent4>
        <a:srgbClr val="000000"/>
      </a:accent4>
      <a:accent5>
        <a:srgbClr val="AAADB8"/>
      </a:accent5>
      <a:accent6>
        <a:srgbClr val="66B48D"/>
      </a:accent6>
      <a:hlink>
        <a:srgbClr val="A4B5E0"/>
      </a:hlink>
      <a:folHlink>
        <a:srgbClr val="6D7895"/>
      </a:folHlink>
    </a:clrScheme>
    <a:fontScheme name="4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000" b="1" i="0" u="none" strike="noStrike" cap="none" normalizeH="0" baseline="0">
            <a:ln>
              <a:noFill/>
            </a:ln>
            <a:solidFill>
              <a:srgbClr val="087BA5"/>
            </a:solidFill>
            <a:effectLst/>
            <a:latin typeface="Arial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000" b="1" i="0" u="none" strike="noStrike" cap="none" normalizeH="0" baseline="0">
            <a:ln>
              <a:noFill/>
            </a:ln>
            <a:solidFill>
              <a:srgbClr val="087BA5"/>
            </a:solidFill>
            <a:effectLst/>
            <a:latin typeface="Arial" pitchFamily="-109" charset="0"/>
          </a:defRPr>
        </a:defPPr>
      </a:lstStyle>
    </a:lnDef>
  </a:objectDefaults>
  <a:extraClrSchemeLst>
    <a:extraClrScheme>
      <a:clrScheme name="4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8">
        <a:dk1>
          <a:srgbClr val="000000"/>
        </a:dk1>
        <a:lt1>
          <a:srgbClr val="DDDDDD"/>
        </a:lt1>
        <a:dk2>
          <a:srgbClr val="000000"/>
        </a:dk2>
        <a:lt2>
          <a:srgbClr val="808080"/>
        </a:lt2>
        <a:accent1>
          <a:srgbClr val="003366"/>
        </a:accent1>
        <a:accent2>
          <a:srgbClr val="71C79C"/>
        </a:accent2>
        <a:accent3>
          <a:srgbClr val="EBEBEB"/>
        </a:accent3>
        <a:accent4>
          <a:srgbClr val="000000"/>
        </a:accent4>
        <a:accent5>
          <a:srgbClr val="AAADB8"/>
        </a:accent5>
        <a:accent6>
          <a:srgbClr val="66B48D"/>
        </a:accent6>
        <a:hlink>
          <a:srgbClr val="A4B5E0"/>
        </a:hlink>
        <a:folHlink>
          <a:srgbClr val="6D78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Blank Presentation">
  <a:themeElements>
    <a:clrScheme name="3_Blank Presentation 8">
      <a:dk1>
        <a:srgbClr val="000000"/>
      </a:dk1>
      <a:lt1>
        <a:srgbClr val="DDDDDD"/>
      </a:lt1>
      <a:dk2>
        <a:srgbClr val="000000"/>
      </a:dk2>
      <a:lt2>
        <a:srgbClr val="808080"/>
      </a:lt2>
      <a:accent1>
        <a:srgbClr val="003366"/>
      </a:accent1>
      <a:accent2>
        <a:srgbClr val="71C79C"/>
      </a:accent2>
      <a:accent3>
        <a:srgbClr val="EBEBEB"/>
      </a:accent3>
      <a:accent4>
        <a:srgbClr val="000000"/>
      </a:accent4>
      <a:accent5>
        <a:srgbClr val="AAADB8"/>
      </a:accent5>
      <a:accent6>
        <a:srgbClr val="66B48D"/>
      </a:accent6>
      <a:hlink>
        <a:srgbClr val="A4B5E0"/>
      </a:hlink>
      <a:folHlink>
        <a:srgbClr val="6D7895"/>
      </a:folHlink>
    </a:clrScheme>
    <a:fontScheme name="3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000" b="1" i="0" u="none" strike="noStrike" cap="none" normalizeH="0" baseline="0">
            <a:ln>
              <a:noFill/>
            </a:ln>
            <a:solidFill>
              <a:srgbClr val="087BA5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000" b="1" i="0" u="none" strike="noStrike" cap="none" normalizeH="0" baseline="0">
            <a:ln>
              <a:noFill/>
            </a:ln>
            <a:solidFill>
              <a:srgbClr val="087BA5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Blank Presentation 8">
        <a:dk1>
          <a:srgbClr val="000000"/>
        </a:dk1>
        <a:lt1>
          <a:srgbClr val="DDDDDD"/>
        </a:lt1>
        <a:dk2>
          <a:srgbClr val="000000"/>
        </a:dk2>
        <a:lt2>
          <a:srgbClr val="808080"/>
        </a:lt2>
        <a:accent1>
          <a:srgbClr val="003366"/>
        </a:accent1>
        <a:accent2>
          <a:srgbClr val="71C79C"/>
        </a:accent2>
        <a:accent3>
          <a:srgbClr val="EBEBEB"/>
        </a:accent3>
        <a:accent4>
          <a:srgbClr val="000000"/>
        </a:accent4>
        <a:accent5>
          <a:srgbClr val="AAADB8"/>
        </a:accent5>
        <a:accent6>
          <a:srgbClr val="66B48D"/>
        </a:accent6>
        <a:hlink>
          <a:srgbClr val="A4B5E0"/>
        </a:hlink>
        <a:folHlink>
          <a:srgbClr val="6D78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8231</TotalTime>
  <Words>1235</Words>
  <Application>Microsoft Macintosh PowerPoint</Application>
  <PresentationFormat>On-screen Show (4:3)</PresentationFormat>
  <Paragraphs>228</Paragraphs>
  <Slides>21</Slides>
  <Notes>3</Notes>
  <HiddenSlides>0</HiddenSlides>
  <MMClips>0</MMClips>
  <ScaleCrop>false</ScaleCrop>
  <HeadingPairs>
    <vt:vector size="8" baseType="variant">
      <vt:variant>
        <vt:lpstr>Design Template</vt:lpstr>
      </vt:variant>
      <vt:variant>
        <vt:i4>6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Struttura predefinita</vt:lpstr>
      <vt:lpstr>Conception personnalisée</vt:lpstr>
      <vt:lpstr>4_Blank Presentation</vt:lpstr>
      <vt:lpstr>Personalizza struttura</vt:lpstr>
      <vt:lpstr>5_Blank Presentation</vt:lpstr>
      <vt:lpstr>3_Blank Presentation</vt:lpstr>
      <vt:lpstr>!OLE_LINK1</vt:lpstr>
      <vt:lpstr>Equation</vt:lpstr>
      <vt:lpstr>Equazione</vt:lpstr>
      <vt:lpstr>Microsoft Equation</vt:lpstr>
      <vt:lpstr>Ocean Predictions and uncertainty estimates  Nadia Pinardi University of Bologna and Istituto Nazionale di Geofisica e Vulcanologia </vt:lpstr>
      <vt:lpstr>Slide 2</vt:lpstr>
      <vt:lpstr>The forecasting/prediction problem definition 1/2</vt:lpstr>
      <vt:lpstr>The prediction problem definition 2/2</vt:lpstr>
      <vt:lpstr>The first successful forecast: Princeton 1950</vt:lpstr>
      <vt:lpstr>The first ocean forecast: Harvard and Monterey 1983</vt:lpstr>
      <vt:lpstr>Slide 7</vt:lpstr>
      <vt:lpstr>In the 60-80’s Lorenz set the theoretical basis for the definition of the predictability problem</vt:lpstr>
      <vt:lpstr>Ocean predictions : the operational start</vt:lpstr>
      <vt:lpstr>The near real time observing system components</vt:lpstr>
      <vt:lpstr>The diagnostic component today</vt:lpstr>
      <vt:lpstr>Slide 12</vt:lpstr>
      <vt:lpstr>Slide 13</vt:lpstr>
      <vt:lpstr>Slide 14</vt:lpstr>
      <vt:lpstr>Predictability time for T and S </vt:lpstr>
      <vt:lpstr>Forecast skill:  the effect of atmospheric forcing errors</vt:lpstr>
      <vt:lpstr>What is the uncertainty in the winds ?  (Milliff et al., 2011)</vt:lpstr>
      <vt:lpstr>Posterior distributions of winds from a Bayesian Hierarchical Model: BHM-SVW realizations (Milliff et al., 2011) </vt:lpstr>
      <vt:lpstr>The BHM-SVW Ocean Ensemble Forecast method (Pinardi et al., 2011)</vt:lpstr>
      <vt:lpstr>Uncertainty in the ocean predictions due to uncertainty in the winds</vt:lpstr>
      <vt:lpstr>In conclusions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</dc:title>
  <dc:creator>Nadia Pinardi</dc:creator>
  <cp:lastModifiedBy>Nadia Pinardi</cp:lastModifiedBy>
  <cp:revision>529</cp:revision>
  <cp:lastPrinted>2001-01-14T08:59:26Z</cp:lastPrinted>
  <dcterms:created xsi:type="dcterms:W3CDTF">2013-08-06T16:50:52Z</dcterms:created>
  <dcterms:modified xsi:type="dcterms:W3CDTF">2013-08-06T20:11:06Z</dcterms:modified>
</cp:coreProperties>
</file>